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9"/>
  </p:notesMasterIdLst>
  <p:sldIdLst>
    <p:sldId id="268" r:id="rId2"/>
    <p:sldId id="264" r:id="rId3"/>
    <p:sldId id="269" r:id="rId4"/>
    <p:sldId id="270" r:id="rId5"/>
    <p:sldId id="271" r:id="rId6"/>
    <p:sldId id="272" r:id="rId7"/>
    <p:sldId id="273"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45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0762" autoAdjust="0"/>
  </p:normalViewPr>
  <p:slideViewPr>
    <p:cSldViewPr snapToGrid="0">
      <p:cViewPr varScale="1">
        <p:scale>
          <a:sx n="149" d="100"/>
          <a:sy n="149" d="100"/>
        </p:scale>
        <p:origin x="20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62747-4D0F-4B17-92E5-7E2584404AEF}" type="datetimeFigureOut">
              <a:rPr lang="en-CA" smtClean="0"/>
              <a:t>2024-01-17</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2264C-D68A-4D70-A4E3-CAF58395AF64}" type="slidenum">
              <a:rPr lang="en-CA" smtClean="0"/>
              <a:t>‹#›</a:t>
            </a:fld>
            <a:endParaRPr lang="en-CA"/>
          </a:p>
        </p:txBody>
      </p:sp>
    </p:spTree>
    <p:extLst>
      <p:ext uri="{BB962C8B-B14F-4D97-AF65-F5344CB8AC3E}">
        <p14:creationId xmlns:p14="http://schemas.microsoft.com/office/powerpoint/2010/main" val="34275674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set the stage, here is the U.S. home price index.</a:t>
            </a:r>
          </a:p>
          <a:p>
            <a:endParaRPr lang="en-CA" dirty="0"/>
          </a:p>
          <a:p>
            <a:r>
              <a:rPr lang="en-CA" dirty="0"/>
              <a:t>Home Price Index = average home value (single-family home)</a:t>
            </a:r>
          </a:p>
          <a:p>
            <a:endParaRPr lang="en-CA" dirty="0"/>
          </a:p>
          <a:p>
            <a:r>
              <a:rPr lang="en-CA" dirty="0"/>
              <a:t>We are looking at prices from 2000 onwards</a:t>
            </a:r>
          </a:p>
          <a:p>
            <a:endParaRPr lang="en-CA" dirty="0"/>
          </a:p>
          <a:p>
            <a:r>
              <a:rPr lang="en-US" b="0" i="0" dirty="0">
                <a:solidFill>
                  <a:srgbClr val="000000"/>
                </a:solidFill>
                <a:effectLst/>
                <a:latin typeface="Noto Serif" panose="020F0502020204030204" pitchFamily="18" charset="0"/>
              </a:rPr>
              <a:t>First, the trajectory of home prices is defined by the 2008 Financial Crisis. After prices took a steep dive, it took a full decade for the average home price to rise back up to the 2007 peak.</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1</a:t>
            </a:fld>
            <a:endParaRPr lang="en-CA"/>
          </a:p>
        </p:txBody>
      </p:sp>
    </p:spTree>
    <p:extLst>
      <p:ext uri="{BB962C8B-B14F-4D97-AF65-F5344CB8AC3E}">
        <p14:creationId xmlns:p14="http://schemas.microsoft.com/office/powerpoint/2010/main" val="240798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As the next step, we investigated the data further. It contained no duplicates and only a few missing values in the description column. Because the missing values were very few (2), we have removed the rows that contained them. Further, we have looked at the geographic map of housing properties and identified that the properties generally cluster by price, with those &lt;$309k (1st quartile of the distribution) located on the east side of the city, those between $309k and $405k (where $405k is the median value) spread in the middle of the city, from north to south, and those &gt;$405k located in the central and western edge of the city.</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2</a:t>
            </a:fld>
            <a:endParaRPr lang="en-CA"/>
          </a:p>
        </p:txBody>
      </p:sp>
    </p:spTree>
    <p:extLst>
      <p:ext uri="{BB962C8B-B14F-4D97-AF65-F5344CB8AC3E}">
        <p14:creationId xmlns:p14="http://schemas.microsoft.com/office/powerpoint/2010/main" val="406968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in our analysis, we have revealed that our dependent variable (Price) has outliers going up to $13.5M. We have then chose to eliminate the outliers and run some of the regression models on data which excludes rows where housing prices are &gt;$500k. </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3</a:t>
            </a:fld>
            <a:endParaRPr lang="en-CA"/>
          </a:p>
        </p:txBody>
      </p:sp>
    </p:spTree>
    <p:extLst>
      <p:ext uri="{BB962C8B-B14F-4D97-AF65-F5344CB8AC3E}">
        <p14:creationId xmlns:p14="http://schemas.microsoft.com/office/powerpoint/2010/main" val="1597451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t>
            </a:r>
            <a:r>
              <a:rPr lang="en-US" dirty="0" err="1"/>
              <a:t>CountVectorizer</a:t>
            </a:r>
            <a:r>
              <a:rPr lang="en-US" dirty="0"/>
              <a:t>, we have capped the maximum features at 100 and dropped tokens used &lt;10 times from the vocabulary.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r>
              <a:rPr lang="en-CA" dirty="0"/>
              <a:t>Also, dropped a few columns (such as Zillow identifier) that were not meaningful as first step</a:t>
            </a:r>
          </a:p>
          <a:p>
            <a:endParaRPr lang="en-US" dirty="0"/>
          </a:p>
          <a:p>
            <a:r>
              <a:rPr lang="en-CA" dirty="0"/>
              <a:t>Before removing outliers:</a:t>
            </a:r>
            <a:br>
              <a:rPr lang="en-CA" dirty="0"/>
            </a:br>
            <a:r>
              <a:rPr lang="en-CA" dirty="0"/>
              <a:t>Train = </a:t>
            </a:r>
            <a:r>
              <a:rPr lang="en-CA" b="0" i="0" dirty="0">
                <a:solidFill>
                  <a:srgbClr val="000000"/>
                </a:solidFill>
                <a:effectLst/>
                <a:latin typeface="Courier New" panose="02070309020205020404" pitchFamily="49" charset="0"/>
              </a:rPr>
              <a:t>33%</a:t>
            </a:r>
          </a:p>
          <a:p>
            <a:r>
              <a:rPr lang="en-CA" b="0" i="0" dirty="0">
                <a:solidFill>
                  <a:srgbClr val="000000"/>
                </a:solidFill>
                <a:effectLst/>
                <a:latin typeface="Courier New" panose="02070309020205020404" pitchFamily="49" charset="0"/>
              </a:rPr>
              <a:t>Test = 41%</a:t>
            </a:r>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4</a:t>
            </a:fld>
            <a:endParaRPr lang="en-CA"/>
          </a:p>
        </p:txBody>
      </p:sp>
    </p:spTree>
    <p:extLst>
      <p:ext uri="{BB962C8B-B14F-4D97-AF65-F5344CB8AC3E}">
        <p14:creationId xmlns:p14="http://schemas.microsoft.com/office/powerpoint/2010/main" val="2162263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5</a:t>
            </a:fld>
            <a:endParaRPr lang="en-CA"/>
          </a:p>
        </p:txBody>
      </p:sp>
    </p:spTree>
    <p:extLst>
      <p:ext uri="{BB962C8B-B14F-4D97-AF65-F5344CB8AC3E}">
        <p14:creationId xmlns:p14="http://schemas.microsoft.com/office/powerpoint/2010/main" val="77771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Overall, I would expect a higher accuracy score from the model, perhaps closer to 70-80%. It appears that we have a plenty of relevant independent variables accessible to us. The only model anywhere remotely close to my projection is decision tree regressor on 124 independent variables (before removing outliers, so on all 15,171 rows of the data). </a:t>
            </a:r>
            <a:endParaRPr lang="en-CA" dirty="0"/>
          </a:p>
          <a:p>
            <a:endParaRPr lang="en-CA" dirty="0"/>
          </a:p>
        </p:txBody>
      </p:sp>
      <p:sp>
        <p:nvSpPr>
          <p:cNvPr id="4" name="Slide Number Placeholder 3"/>
          <p:cNvSpPr>
            <a:spLocks noGrp="1"/>
          </p:cNvSpPr>
          <p:nvPr>
            <p:ph type="sldNum" sz="quarter" idx="5"/>
          </p:nvPr>
        </p:nvSpPr>
        <p:spPr/>
        <p:txBody>
          <a:bodyPr/>
          <a:lstStyle/>
          <a:p>
            <a:fld id="{F2E2264C-D68A-4D70-A4E3-CAF58395AF64}" type="slidenum">
              <a:rPr lang="en-CA" smtClean="0"/>
              <a:t>6</a:t>
            </a:fld>
            <a:endParaRPr lang="en-CA"/>
          </a:p>
        </p:txBody>
      </p:sp>
    </p:spTree>
    <p:extLst>
      <p:ext uri="{BB962C8B-B14F-4D97-AF65-F5344CB8AC3E}">
        <p14:creationId xmlns:p14="http://schemas.microsoft.com/office/powerpoint/2010/main" val="2967460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2FC75C-55CA-499A-9BA3-4655D81C8D8D}" type="datetime1">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1173264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059ABB-81FB-42B5-AC9C-20E34787D205}" type="datetime1">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66155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94E6F9-F42E-48FF-B2AD-3545464D5263}" type="datetime1">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290330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CD1680-7F5D-46E5-9307-0E601DE95AE9}" type="datetime1">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199886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B075F3-C950-4686-AB38-03B64A02A3E1}" type="datetime1">
              <a:rPr lang="en-CA" smtClean="0"/>
              <a:t>2024-01-17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707005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7B40E6-3443-43EC-88C4-6FC839EAB18C}" type="datetime1">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414291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95B4C5-B67F-4730-89B4-FD642C03C7F8}" type="datetime1">
              <a:rPr lang="en-CA" smtClean="0"/>
              <a:t>2024-01-17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291473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D3F1B-02B4-44A2-984F-E8D38EE19E0E}" type="datetime1">
              <a:rPr lang="en-CA" smtClean="0"/>
              <a:t>2024-01-17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922961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5277F2-0931-4BEB-9F21-3310E861E9FE}" type="datetime1">
              <a:rPr lang="en-CA" smtClean="0"/>
              <a:t>2024-01-17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030158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5C0977-56A7-43EC-8584-152DFF276DA5}" type="datetime1">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3701204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534C3-8B90-4C2C-9202-DBE83FB87C91}" type="datetime1">
              <a:rPr lang="en-CA" smtClean="0"/>
              <a:t>2024-01-17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E32D28F8-53AE-4234-9393-E5F6E52213FC}" type="slidenum">
              <a:rPr lang="en-CA" smtClean="0"/>
              <a:t>‹#›</a:t>
            </a:fld>
            <a:endParaRPr lang="en-CA"/>
          </a:p>
        </p:txBody>
      </p:sp>
    </p:spTree>
    <p:extLst>
      <p:ext uri="{BB962C8B-B14F-4D97-AF65-F5344CB8AC3E}">
        <p14:creationId xmlns:p14="http://schemas.microsoft.com/office/powerpoint/2010/main" val="2925097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D4DB05-6087-4ABE-9A3B-8C33DF2E3692}" type="datetime1">
              <a:rPr lang="en-CA" smtClean="0"/>
              <a:t>2024-01-17</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D28F8-53AE-4234-9393-E5F6E52213FC}" type="slidenum">
              <a:rPr lang="en-CA" smtClean="0"/>
              <a:t>‹#›</a:t>
            </a:fld>
            <a:endParaRPr lang="en-CA"/>
          </a:p>
        </p:txBody>
      </p:sp>
    </p:spTree>
    <p:extLst>
      <p:ext uri="{BB962C8B-B14F-4D97-AF65-F5344CB8AC3E}">
        <p14:creationId xmlns:p14="http://schemas.microsoft.com/office/powerpoint/2010/main" val="40575461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visualcapitalist.com/20-years-of-home-price-changes-in-every-u-s-cit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D759265-5ED3-E60F-CD56-1E74A8C94C14}"/>
              </a:ext>
            </a:extLst>
          </p:cNvPr>
          <p:cNvGrpSpPr/>
          <p:nvPr/>
        </p:nvGrpSpPr>
        <p:grpSpPr>
          <a:xfrm>
            <a:off x="0" y="-9526"/>
            <a:ext cx="9144004" cy="2428875"/>
            <a:chOff x="0" y="-9525"/>
            <a:chExt cx="9144004" cy="1345501"/>
          </a:xfrm>
        </p:grpSpPr>
        <p:pic>
          <p:nvPicPr>
            <p:cNvPr id="9" name="Picture 8" descr="A group of glasses of beer next to a barrel&#10;&#10;Description automatically generated">
              <a:extLst>
                <a:ext uri="{FF2B5EF4-FFF2-40B4-BE49-F238E27FC236}">
                  <a16:creationId xmlns:a16="http://schemas.microsoft.com/office/drawing/2014/main" id="{D974F5B7-BBAC-197C-47B2-5A0A7D0A8EEB}"/>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10" name="Picture 9" descr="A group of glasses of beer next to a barrel&#10;&#10;Description automatically generated">
              <a:extLst>
                <a:ext uri="{FF2B5EF4-FFF2-40B4-BE49-F238E27FC236}">
                  <a16:creationId xmlns:a16="http://schemas.microsoft.com/office/drawing/2014/main" id="{36BB49C7-4830-4304-3FE9-E05206C7969A}"/>
                </a:ext>
              </a:extLst>
            </p:cNvPr>
            <p:cNvPicPr>
              <a:picLocks noChangeAspect="1"/>
            </p:cNvPicPr>
            <p:nvPr/>
          </p:nvPicPr>
          <p:blipFill rotWithShape="1">
            <a:blip r:embed="rId2">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4" name="Title 1">
            <a:extLst>
              <a:ext uri="{FF2B5EF4-FFF2-40B4-BE49-F238E27FC236}">
                <a16:creationId xmlns:a16="http://schemas.microsoft.com/office/drawing/2014/main" id="{6691036B-6671-4805-012B-8B73FECEF301}"/>
              </a:ext>
            </a:extLst>
          </p:cNvPr>
          <p:cNvSpPr>
            <a:spLocks noGrp="1"/>
          </p:cNvSpPr>
          <p:nvPr>
            <p:ph type="ctrTitle"/>
          </p:nvPr>
        </p:nvSpPr>
        <p:spPr>
          <a:xfrm>
            <a:off x="822960" y="325550"/>
            <a:ext cx="7543800" cy="774588"/>
          </a:xfrm>
          <a:effectLst>
            <a:outerShdw blurRad="50800" dist="38100" dir="2700000" algn="tl" rotWithShape="0">
              <a:prstClr val="black">
                <a:alpha val="40000"/>
              </a:prstClr>
            </a:outerShdw>
          </a:effectLst>
        </p:spPr>
        <p:txBody>
          <a:bodyPr>
            <a:normAutofit/>
          </a:bodyPr>
          <a:lstStyle/>
          <a:p>
            <a:r>
              <a:rPr lang="en-CA" sz="4500" dirty="0">
                <a:solidFill>
                  <a:schemeClr val="bg1"/>
                </a:solidFill>
              </a:rPr>
              <a:t>Austin, TX - House Listings</a:t>
            </a:r>
          </a:p>
        </p:txBody>
      </p:sp>
      <p:sp>
        <p:nvSpPr>
          <p:cNvPr id="5" name="Subtitle 2">
            <a:extLst>
              <a:ext uri="{FF2B5EF4-FFF2-40B4-BE49-F238E27FC236}">
                <a16:creationId xmlns:a16="http://schemas.microsoft.com/office/drawing/2014/main" id="{D21665C3-83F4-A752-3241-4BB2AB229ECE}"/>
              </a:ext>
            </a:extLst>
          </p:cNvPr>
          <p:cNvSpPr>
            <a:spLocks noGrp="1"/>
          </p:cNvSpPr>
          <p:nvPr>
            <p:ph type="subTitle" idx="1"/>
          </p:nvPr>
        </p:nvSpPr>
        <p:spPr>
          <a:xfrm>
            <a:off x="825038" y="1217614"/>
            <a:ext cx="7543800" cy="519112"/>
          </a:xfrm>
          <a:effectLst>
            <a:outerShdw blurRad="50800" dist="38100" dir="2700000" algn="tl" rotWithShape="0">
              <a:prstClr val="black">
                <a:alpha val="40000"/>
              </a:prstClr>
            </a:outerShdw>
          </a:effectLst>
        </p:spPr>
        <p:txBody>
          <a:bodyPr>
            <a:normAutofit/>
          </a:bodyPr>
          <a:lstStyle/>
          <a:p>
            <a:r>
              <a:rPr lang="en-CA" dirty="0">
                <a:solidFill>
                  <a:schemeClr val="bg1"/>
                </a:solidFill>
              </a:rPr>
              <a:t>DATA ANALYSIS OF THE HOUSING MARKET</a:t>
            </a:r>
          </a:p>
        </p:txBody>
      </p:sp>
      <p:sp>
        <p:nvSpPr>
          <p:cNvPr id="6" name="Subtitle 2">
            <a:extLst>
              <a:ext uri="{FF2B5EF4-FFF2-40B4-BE49-F238E27FC236}">
                <a16:creationId xmlns:a16="http://schemas.microsoft.com/office/drawing/2014/main" id="{43388770-9FC7-9820-1042-A150DBA1411C}"/>
              </a:ext>
            </a:extLst>
          </p:cNvPr>
          <p:cNvSpPr txBox="1">
            <a:spLocks/>
          </p:cNvSpPr>
          <p:nvPr/>
        </p:nvSpPr>
        <p:spPr>
          <a:xfrm>
            <a:off x="863138" y="1771653"/>
            <a:ext cx="7543800" cy="519112"/>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CA" dirty="0">
                <a:solidFill>
                  <a:schemeClr val="bg1"/>
                </a:solidFill>
              </a:rPr>
              <a:t>Prepared by: Nina Sysoeva</a:t>
            </a:r>
          </a:p>
        </p:txBody>
      </p:sp>
      <p:pic>
        <p:nvPicPr>
          <p:cNvPr id="7" name="Picture 6">
            <a:extLst>
              <a:ext uri="{FF2B5EF4-FFF2-40B4-BE49-F238E27FC236}">
                <a16:creationId xmlns:a16="http://schemas.microsoft.com/office/drawing/2014/main" id="{0D92B079-4188-3B58-4EEA-5B7DD4297FFB}"/>
              </a:ext>
            </a:extLst>
          </p:cNvPr>
          <p:cNvPicPr>
            <a:picLocks noChangeAspect="1"/>
          </p:cNvPicPr>
          <p:nvPr/>
        </p:nvPicPr>
        <p:blipFill>
          <a:blip r:embed="rId3"/>
          <a:stretch>
            <a:fillRect/>
          </a:stretch>
        </p:blipFill>
        <p:spPr>
          <a:xfrm>
            <a:off x="62387" y="2492377"/>
            <a:ext cx="1990001" cy="1492500"/>
          </a:xfrm>
          <a:prstGeom prst="rect">
            <a:avLst/>
          </a:prstGeom>
        </p:spPr>
      </p:pic>
      <p:pic>
        <p:nvPicPr>
          <p:cNvPr id="11" name="Picture 10">
            <a:extLst>
              <a:ext uri="{FF2B5EF4-FFF2-40B4-BE49-F238E27FC236}">
                <a16:creationId xmlns:a16="http://schemas.microsoft.com/office/drawing/2014/main" id="{B51D9922-5630-423B-0007-FC8E812A8DCA}"/>
              </a:ext>
            </a:extLst>
          </p:cNvPr>
          <p:cNvPicPr>
            <a:picLocks noChangeAspect="1"/>
          </p:cNvPicPr>
          <p:nvPr/>
        </p:nvPicPr>
        <p:blipFill>
          <a:blip r:embed="rId4"/>
          <a:stretch>
            <a:fillRect/>
          </a:stretch>
        </p:blipFill>
        <p:spPr>
          <a:xfrm>
            <a:off x="2134644" y="2492377"/>
            <a:ext cx="2233001" cy="1488667"/>
          </a:xfrm>
          <a:prstGeom prst="rect">
            <a:avLst/>
          </a:prstGeom>
        </p:spPr>
      </p:pic>
      <p:pic>
        <p:nvPicPr>
          <p:cNvPr id="12" name="Picture 11">
            <a:extLst>
              <a:ext uri="{FF2B5EF4-FFF2-40B4-BE49-F238E27FC236}">
                <a16:creationId xmlns:a16="http://schemas.microsoft.com/office/drawing/2014/main" id="{2DBB3AF7-92C9-755E-EF18-D38A3D68802B}"/>
              </a:ext>
            </a:extLst>
          </p:cNvPr>
          <p:cNvPicPr>
            <a:picLocks noChangeAspect="1"/>
          </p:cNvPicPr>
          <p:nvPr/>
        </p:nvPicPr>
        <p:blipFill>
          <a:blip r:embed="rId5"/>
          <a:stretch>
            <a:fillRect/>
          </a:stretch>
        </p:blipFill>
        <p:spPr>
          <a:xfrm>
            <a:off x="4449901" y="2492377"/>
            <a:ext cx="2189001" cy="1460047"/>
          </a:xfrm>
          <a:prstGeom prst="rect">
            <a:avLst/>
          </a:prstGeom>
        </p:spPr>
      </p:pic>
      <p:pic>
        <p:nvPicPr>
          <p:cNvPr id="13" name="Picture 12">
            <a:extLst>
              <a:ext uri="{FF2B5EF4-FFF2-40B4-BE49-F238E27FC236}">
                <a16:creationId xmlns:a16="http://schemas.microsoft.com/office/drawing/2014/main" id="{6D8B4B43-E5A0-A73D-D275-4E863EE88F5F}"/>
              </a:ext>
            </a:extLst>
          </p:cNvPr>
          <p:cNvPicPr>
            <a:picLocks noChangeAspect="1"/>
          </p:cNvPicPr>
          <p:nvPr/>
        </p:nvPicPr>
        <p:blipFill>
          <a:blip r:embed="rId6"/>
          <a:stretch>
            <a:fillRect/>
          </a:stretch>
        </p:blipFill>
        <p:spPr>
          <a:xfrm>
            <a:off x="6721157" y="2492377"/>
            <a:ext cx="2360456" cy="1459149"/>
          </a:xfrm>
          <a:prstGeom prst="rect">
            <a:avLst/>
          </a:prstGeom>
        </p:spPr>
      </p:pic>
      <p:pic>
        <p:nvPicPr>
          <p:cNvPr id="14" name="Picture 13">
            <a:extLst>
              <a:ext uri="{FF2B5EF4-FFF2-40B4-BE49-F238E27FC236}">
                <a16:creationId xmlns:a16="http://schemas.microsoft.com/office/drawing/2014/main" id="{A553D1E1-03EC-F5CF-9DA4-E3464B6854E7}"/>
              </a:ext>
            </a:extLst>
          </p:cNvPr>
          <p:cNvPicPr>
            <a:picLocks noChangeAspect="1"/>
          </p:cNvPicPr>
          <p:nvPr/>
        </p:nvPicPr>
        <p:blipFill>
          <a:blip r:embed="rId7"/>
          <a:stretch>
            <a:fillRect/>
          </a:stretch>
        </p:blipFill>
        <p:spPr>
          <a:xfrm>
            <a:off x="62386" y="4070604"/>
            <a:ext cx="1990001" cy="1321485"/>
          </a:xfrm>
          <a:prstGeom prst="rect">
            <a:avLst/>
          </a:prstGeom>
        </p:spPr>
      </p:pic>
      <p:pic>
        <p:nvPicPr>
          <p:cNvPr id="16" name="Picture 15">
            <a:extLst>
              <a:ext uri="{FF2B5EF4-FFF2-40B4-BE49-F238E27FC236}">
                <a16:creationId xmlns:a16="http://schemas.microsoft.com/office/drawing/2014/main" id="{D46E4FE8-9286-2165-E9B2-59746680F53B}"/>
              </a:ext>
            </a:extLst>
          </p:cNvPr>
          <p:cNvPicPr>
            <a:picLocks noChangeAspect="1"/>
          </p:cNvPicPr>
          <p:nvPr/>
        </p:nvPicPr>
        <p:blipFill rotWithShape="1">
          <a:blip r:embed="rId8"/>
          <a:srcRect b="20887"/>
          <a:stretch/>
        </p:blipFill>
        <p:spPr>
          <a:xfrm>
            <a:off x="2134644" y="4066771"/>
            <a:ext cx="2233000" cy="1321485"/>
          </a:xfrm>
          <a:prstGeom prst="rect">
            <a:avLst/>
          </a:prstGeom>
        </p:spPr>
      </p:pic>
      <p:pic>
        <p:nvPicPr>
          <p:cNvPr id="17" name="Picture 16">
            <a:extLst>
              <a:ext uri="{FF2B5EF4-FFF2-40B4-BE49-F238E27FC236}">
                <a16:creationId xmlns:a16="http://schemas.microsoft.com/office/drawing/2014/main" id="{66685D79-52CC-D9A5-E7AB-68A6D31DAEBF}"/>
              </a:ext>
            </a:extLst>
          </p:cNvPr>
          <p:cNvPicPr>
            <a:picLocks noChangeAspect="1"/>
          </p:cNvPicPr>
          <p:nvPr/>
        </p:nvPicPr>
        <p:blipFill rotWithShape="1">
          <a:blip r:embed="rId9"/>
          <a:srcRect b="19403"/>
          <a:stretch/>
        </p:blipFill>
        <p:spPr>
          <a:xfrm>
            <a:off x="4449901" y="4066772"/>
            <a:ext cx="2189001" cy="1321484"/>
          </a:xfrm>
          <a:prstGeom prst="rect">
            <a:avLst/>
          </a:prstGeom>
        </p:spPr>
      </p:pic>
      <p:pic>
        <p:nvPicPr>
          <p:cNvPr id="18" name="Picture 17">
            <a:extLst>
              <a:ext uri="{FF2B5EF4-FFF2-40B4-BE49-F238E27FC236}">
                <a16:creationId xmlns:a16="http://schemas.microsoft.com/office/drawing/2014/main" id="{710DB34D-6068-F970-EDFE-C7614F039F13}"/>
              </a:ext>
            </a:extLst>
          </p:cNvPr>
          <p:cNvPicPr>
            <a:picLocks noChangeAspect="1"/>
          </p:cNvPicPr>
          <p:nvPr/>
        </p:nvPicPr>
        <p:blipFill rotWithShape="1">
          <a:blip r:embed="rId10"/>
          <a:srcRect b="25354"/>
          <a:stretch/>
        </p:blipFill>
        <p:spPr>
          <a:xfrm>
            <a:off x="6721157" y="4066771"/>
            <a:ext cx="2360455" cy="1321484"/>
          </a:xfrm>
          <a:prstGeom prst="rect">
            <a:avLst/>
          </a:prstGeom>
        </p:spPr>
      </p:pic>
      <p:pic>
        <p:nvPicPr>
          <p:cNvPr id="19" name="Picture 18">
            <a:extLst>
              <a:ext uri="{FF2B5EF4-FFF2-40B4-BE49-F238E27FC236}">
                <a16:creationId xmlns:a16="http://schemas.microsoft.com/office/drawing/2014/main" id="{48F1DA55-4A34-01F7-A73C-318C4CE3BA83}"/>
              </a:ext>
            </a:extLst>
          </p:cNvPr>
          <p:cNvPicPr>
            <a:picLocks noChangeAspect="1"/>
          </p:cNvPicPr>
          <p:nvPr/>
        </p:nvPicPr>
        <p:blipFill>
          <a:blip r:embed="rId11"/>
          <a:stretch>
            <a:fillRect/>
          </a:stretch>
        </p:blipFill>
        <p:spPr>
          <a:xfrm>
            <a:off x="62385" y="5495305"/>
            <a:ext cx="1990001" cy="1324595"/>
          </a:xfrm>
          <a:prstGeom prst="rect">
            <a:avLst/>
          </a:prstGeom>
        </p:spPr>
      </p:pic>
      <p:pic>
        <p:nvPicPr>
          <p:cNvPr id="20" name="Picture 19">
            <a:extLst>
              <a:ext uri="{FF2B5EF4-FFF2-40B4-BE49-F238E27FC236}">
                <a16:creationId xmlns:a16="http://schemas.microsoft.com/office/drawing/2014/main" id="{13A83883-80C2-3C5D-C8F5-5258E6AD0AE7}"/>
              </a:ext>
            </a:extLst>
          </p:cNvPr>
          <p:cNvPicPr>
            <a:picLocks noChangeAspect="1"/>
          </p:cNvPicPr>
          <p:nvPr/>
        </p:nvPicPr>
        <p:blipFill rotWithShape="1">
          <a:blip r:embed="rId12"/>
          <a:srcRect b="9358"/>
          <a:stretch/>
        </p:blipFill>
        <p:spPr>
          <a:xfrm>
            <a:off x="4449901" y="5495305"/>
            <a:ext cx="2189001" cy="1321485"/>
          </a:xfrm>
          <a:prstGeom prst="rect">
            <a:avLst/>
          </a:prstGeom>
        </p:spPr>
      </p:pic>
      <p:pic>
        <p:nvPicPr>
          <p:cNvPr id="21" name="Picture 20">
            <a:extLst>
              <a:ext uri="{FF2B5EF4-FFF2-40B4-BE49-F238E27FC236}">
                <a16:creationId xmlns:a16="http://schemas.microsoft.com/office/drawing/2014/main" id="{4222157A-ED66-63B6-F18B-B329CC87B837}"/>
              </a:ext>
            </a:extLst>
          </p:cNvPr>
          <p:cNvPicPr>
            <a:picLocks noChangeAspect="1"/>
          </p:cNvPicPr>
          <p:nvPr/>
        </p:nvPicPr>
        <p:blipFill rotWithShape="1">
          <a:blip r:embed="rId13"/>
          <a:srcRect b="21093"/>
          <a:stretch/>
        </p:blipFill>
        <p:spPr>
          <a:xfrm>
            <a:off x="2134644" y="5495305"/>
            <a:ext cx="2233000" cy="1321485"/>
          </a:xfrm>
          <a:prstGeom prst="rect">
            <a:avLst/>
          </a:prstGeom>
        </p:spPr>
      </p:pic>
      <p:pic>
        <p:nvPicPr>
          <p:cNvPr id="22" name="Picture 21">
            <a:extLst>
              <a:ext uri="{FF2B5EF4-FFF2-40B4-BE49-F238E27FC236}">
                <a16:creationId xmlns:a16="http://schemas.microsoft.com/office/drawing/2014/main" id="{AB156EBC-0CEB-2D42-221D-D4B411D3D52A}"/>
              </a:ext>
            </a:extLst>
          </p:cNvPr>
          <p:cNvPicPr>
            <a:picLocks noChangeAspect="1"/>
          </p:cNvPicPr>
          <p:nvPr/>
        </p:nvPicPr>
        <p:blipFill rotWithShape="1">
          <a:blip r:embed="rId14"/>
          <a:srcRect t="13101" b="11169"/>
          <a:stretch/>
        </p:blipFill>
        <p:spPr>
          <a:xfrm>
            <a:off x="6721156" y="5495305"/>
            <a:ext cx="2360455" cy="1321485"/>
          </a:xfrm>
          <a:prstGeom prst="rect">
            <a:avLst/>
          </a:prstGeom>
        </p:spPr>
      </p:pic>
    </p:spTree>
    <p:extLst>
      <p:ext uri="{BB962C8B-B14F-4D97-AF65-F5344CB8AC3E}">
        <p14:creationId xmlns:p14="http://schemas.microsoft.com/office/powerpoint/2010/main" val="2735197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Austin 20-Year Home Price Index Growth Is Comparable to the U.S. Average</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1</a:t>
            </a:fld>
            <a:endParaRPr lang="en-CA"/>
          </a:p>
        </p:txBody>
      </p:sp>
      <p:sp>
        <p:nvSpPr>
          <p:cNvPr id="15" name="TextBox 14">
            <a:extLst>
              <a:ext uri="{FF2B5EF4-FFF2-40B4-BE49-F238E27FC236}">
                <a16:creationId xmlns:a16="http://schemas.microsoft.com/office/drawing/2014/main" id="{F2160F15-230B-C8F1-93A7-5A5823ECD20C}"/>
              </a:ext>
            </a:extLst>
          </p:cNvPr>
          <p:cNvSpPr txBox="1"/>
          <p:nvPr/>
        </p:nvSpPr>
        <p:spPr>
          <a:xfrm>
            <a:off x="80956" y="6645953"/>
            <a:ext cx="3946914" cy="210215"/>
          </a:xfrm>
          <a:prstGeom prst="rect">
            <a:avLst/>
          </a:prstGeom>
          <a:noFill/>
        </p:spPr>
        <p:txBody>
          <a:bodyPr wrap="none" rtlCol="0">
            <a:spAutoFit/>
          </a:bodyPr>
          <a:lstStyle/>
          <a:p>
            <a:r>
              <a:rPr lang="en-CA" sz="800" dirty="0">
                <a:hlinkClick r:id="rId4"/>
              </a:rPr>
              <a:t>https://www.visualcapitalist.com/20-years-of-home-price-changes-in-every-u-s-city/</a:t>
            </a:r>
            <a:endParaRPr lang="en-CA" sz="800" dirty="0"/>
          </a:p>
          <a:p>
            <a:endParaRPr lang="en-CA" sz="800" dirty="0"/>
          </a:p>
        </p:txBody>
      </p:sp>
      <p:pic>
        <p:nvPicPr>
          <p:cNvPr id="18" name="Picture 17">
            <a:extLst>
              <a:ext uri="{FF2B5EF4-FFF2-40B4-BE49-F238E27FC236}">
                <a16:creationId xmlns:a16="http://schemas.microsoft.com/office/drawing/2014/main" id="{7A2104FD-6613-9083-A303-C280684551E2}"/>
              </a:ext>
            </a:extLst>
          </p:cNvPr>
          <p:cNvPicPr>
            <a:picLocks noChangeAspect="1"/>
          </p:cNvPicPr>
          <p:nvPr/>
        </p:nvPicPr>
        <p:blipFill>
          <a:blip r:embed="rId5"/>
          <a:stretch>
            <a:fillRect/>
          </a:stretch>
        </p:blipFill>
        <p:spPr>
          <a:xfrm>
            <a:off x="147969" y="1358808"/>
            <a:ext cx="6466737" cy="5152516"/>
          </a:xfrm>
          <a:prstGeom prst="rect">
            <a:avLst/>
          </a:prstGeom>
        </p:spPr>
      </p:pic>
      <p:sp>
        <p:nvSpPr>
          <p:cNvPr id="22" name="Rectangle 21">
            <a:extLst>
              <a:ext uri="{FF2B5EF4-FFF2-40B4-BE49-F238E27FC236}">
                <a16:creationId xmlns:a16="http://schemas.microsoft.com/office/drawing/2014/main" id="{AB579C30-D291-15F1-EDFA-2816AC45C0D5}"/>
              </a:ext>
            </a:extLst>
          </p:cNvPr>
          <p:cNvSpPr/>
          <p:nvPr/>
        </p:nvSpPr>
        <p:spPr>
          <a:xfrm>
            <a:off x="6290268" y="3661631"/>
            <a:ext cx="309955" cy="95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E3778340-D0F6-DE49-8FDD-7FCB2346B400}"/>
              </a:ext>
            </a:extLst>
          </p:cNvPr>
          <p:cNvSpPr/>
          <p:nvPr/>
        </p:nvSpPr>
        <p:spPr>
          <a:xfrm>
            <a:off x="6195596" y="3613522"/>
            <a:ext cx="118906" cy="115235"/>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7" name="Table 27">
            <a:extLst>
              <a:ext uri="{FF2B5EF4-FFF2-40B4-BE49-F238E27FC236}">
                <a16:creationId xmlns:a16="http://schemas.microsoft.com/office/drawing/2014/main" id="{86C38BD2-67AA-8F05-F9DF-9F5B717FFB6A}"/>
              </a:ext>
            </a:extLst>
          </p:cNvPr>
          <p:cNvGraphicFramePr>
            <a:graphicFrameLocks noGrp="1"/>
          </p:cNvGraphicFramePr>
          <p:nvPr>
            <p:extLst>
              <p:ext uri="{D42A27DB-BD31-4B8C-83A1-F6EECF244321}">
                <p14:modId xmlns:p14="http://schemas.microsoft.com/office/powerpoint/2010/main" val="2034986011"/>
              </p:ext>
            </p:extLst>
          </p:nvPr>
        </p:nvGraphicFramePr>
        <p:xfrm>
          <a:off x="6409174" y="1456281"/>
          <a:ext cx="2639635" cy="3040052"/>
        </p:xfrm>
        <a:graphic>
          <a:graphicData uri="http://schemas.openxmlformats.org/drawingml/2006/table">
            <a:tbl>
              <a:tblPr firstRow="1" bandRow="1">
                <a:tableStyleId>{21E4AEA4-8DFA-4A89-87EB-49C32662AFE0}</a:tableStyleId>
              </a:tblPr>
              <a:tblGrid>
                <a:gridCol w="1014036">
                  <a:extLst>
                    <a:ext uri="{9D8B030D-6E8A-4147-A177-3AD203B41FA5}">
                      <a16:colId xmlns:a16="http://schemas.microsoft.com/office/drawing/2014/main" val="1046780340"/>
                    </a:ext>
                  </a:extLst>
                </a:gridCol>
                <a:gridCol w="806450">
                  <a:extLst>
                    <a:ext uri="{9D8B030D-6E8A-4147-A177-3AD203B41FA5}">
                      <a16:colId xmlns:a16="http://schemas.microsoft.com/office/drawing/2014/main" val="3298706223"/>
                    </a:ext>
                  </a:extLst>
                </a:gridCol>
                <a:gridCol w="819149">
                  <a:extLst>
                    <a:ext uri="{9D8B030D-6E8A-4147-A177-3AD203B41FA5}">
                      <a16:colId xmlns:a16="http://schemas.microsoft.com/office/drawing/2014/main" val="285947589"/>
                    </a:ext>
                  </a:extLst>
                </a:gridCol>
              </a:tblGrid>
              <a:tr h="580155">
                <a:tc>
                  <a:txBody>
                    <a:bodyPr/>
                    <a:lstStyle/>
                    <a:p>
                      <a:pPr algn="ctr"/>
                      <a:endParaRPr lang="en-CA" sz="1600" dirty="0"/>
                    </a:p>
                  </a:txBody>
                  <a:tcPr marL="36000" marR="36000" marT="36000" marB="36000" anchor="ctr"/>
                </a:tc>
                <a:tc>
                  <a:txBody>
                    <a:bodyPr/>
                    <a:lstStyle/>
                    <a:p>
                      <a:pPr algn="ctr"/>
                      <a:r>
                        <a:rPr lang="en-CA" sz="1600" dirty="0"/>
                        <a:t>Austin, TX </a:t>
                      </a:r>
                    </a:p>
                  </a:txBody>
                  <a:tcPr marL="36000" marR="36000" marT="36000" marB="36000" anchor="ctr"/>
                </a:tc>
                <a:tc>
                  <a:txBody>
                    <a:bodyPr/>
                    <a:lstStyle/>
                    <a:p>
                      <a:pPr algn="ctr"/>
                      <a:r>
                        <a:rPr lang="en-CA" sz="1600" dirty="0"/>
                        <a:t>U.S. Avg. </a:t>
                      </a:r>
                    </a:p>
                  </a:txBody>
                  <a:tcPr marL="36000" marR="36000" marT="36000" marB="36000" anchor="ctr"/>
                </a:tc>
                <a:extLst>
                  <a:ext uri="{0D108BD9-81ED-4DB2-BD59-A6C34878D82A}">
                    <a16:rowId xmlns:a16="http://schemas.microsoft.com/office/drawing/2014/main" val="2194063371"/>
                  </a:ext>
                </a:extLst>
              </a:tr>
              <a:tr h="1168697">
                <a:tc>
                  <a:txBody>
                    <a:bodyPr/>
                    <a:lstStyle/>
                    <a:p>
                      <a:pPr algn="ctr"/>
                      <a:r>
                        <a:rPr lang="en-CA" sz="1600" dirty="0"/>
                        <a:t>Difference Jan 2000 – Aug 2020</a:t>
                      </a:r>
                    </a:p>
                  </a:txBody>
                  <a:tcPr marL="36000" marR="36000" marT="36000" marB="36000" anchor="ctr"/>
                </a:tc>
                <a:tc>
                  <a:txBody>
                    <a:bodyPr/>
                    <a:lstStyle/>
                    <a:p>
                      <a:pPr algn="ctr"/>
                      <a:r>
                        <a:rPr lang="en-CA" sz="1600" b="1" dirty="0"/>
                        <a:t>+96%</a:t>
                      </a:r>
                    </a:p>
                  </a:txBody>
                  <a:tcPr marL="36000" marR="36000" marT="36000" marB="36000" anchor="ctr"/>
                </a:tc>
                <a:tc>
                  <a:txBody>
                    <a:bodyPr/>
                    <a:lstStyle/>
                    <a:p>
                      <a:pPr algn="ctr"/>
                      <a:r>
                        <a:rPr lang="en-CA" sz="1600" b="1" dirty="0"/>
                        <a:t>+103%</a:t>
                      </a:r>
                    </a:p>
                  </a:txBody>
                  <a:tcPr marL="36000" marR="36000" marT="36000" marB="36000" anchor="ctr"/>
                </a:tc>
                <a:extLst>
                  <a:ext uri="{0D108BD9-81ED-4DB2-BD59-A6C34878D82A}">
                    <a16:rowId xmlns:a16="http://schemas.microsoft.com/office/drawing/2014/main" val="3660637818"/>
                  </a:ext>
                </a:extLst>
              </a:tr>
              <a:tr h="1070716">
                <a:tc>
                  <a:txBody>
                    <a:bodyPr/>
                    <a:lstStyle/>
                    <a:p>
                      <a:pPr algn="ctr"/>
                      <a:r>
                        <a:rPr lang="en-CA" sz="1600" dirty="0"/>
                        <a:t>Home Price Index (Aug 2020)</a:t>
                      </a:r>
                    </a:p>
                  </a:txBody>
                  <a:tcPr marL="36000" marR="36000" marT="36000" marB="36000" anchor="ctr"/>
                </a:tc>
                <a:tc>
                  <a:txBody>
                    <a:bodyPr/>
                    <a:lstStyle/>
                    <a:p>
                      <a:pPr algn="ctr"/>
                      <a:r>
                        <a:rPr lang="en-CA" sz="1600" b="1" dirty="0"/>
                        <a:t>$357k</a:t>
                      </a:r>
                    </a:p>
                  </a:txBody>
                  <a:tcPr marL="36000" marR="36000" marT="36000" marB="36000" anchor="ctr"/>
                </a:tc>
                <a:tc>
                  <a:txBody>
                    <a:bodyPr/>
                    <a:lstStyle/>
                    <a:p>
                      <a:pPr algn="ctr"/>
                      <a:r>
                        <a:rPr lang="en-CA" sz="1600" b="1" dirty="0"/>
                        <a:t>$257k</a:t>
                      </a:r>
                    </a:p>
                  </a:txBody>
                  <a:tcPr marL="36000" marR="36000" marT="36000" marB="36000" anchor="ctr"/>
                </a:tc>
                <a:extLst>
                  <a:ext uri="{0D108BD9-81ED-4DB2-BD59-A6C34878D82A}">
                    <a16:rowId xmlns:a16="http://schemas.microsoft.com/office/drawing/2014/main" val="4252522657"/>
                  </a:ext>
                </a:extLst>
              </a:tr>
            </a:tbl>
          </a:graphicData>
        </a:graphic>
      </p:graphicFrame>
      <p:sp>
        <p:nvSpPr>
          <p:cNvPr id="28" name="Rectangle 27">
            <a:extLst>
              <a:ext uri="{FF2B5EF4-FFF2-40B4-BE49-F238E27FC236}">
                <a16:creationId xmlns:a16="http://schemas.microsoft.com/office/drawing/2014/main" id="{1222358C-F672-7F9B-3B89-7DE9CD59E390}"/>
              </a:ext>
            </a:extLst>
          </p:cNvPr>
          <p:cNvSpPr/>
          <p:nvPr/>
        </p:nvSpPr>
        <p:spPr>
          <a:xfrm>
            <a:off x="3123182" y="4977510"/>
            <a:ext cx="977818" cy="293973"/>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rgbClr val="FF0000"/>
                </a:solidFill>
              </a:rPr>
              <a:t>Austin, TX</a:t>
            </a:r>
          </a:p>
        </p:txBody>
      </p:sp>
      <p:sp>
        <p:nvSpPr>
          <p:cNvPr id="29" name="Rectangle 28">
            <a:extLst>
              <a:ext uri="{FF2B5EF4-FFF2-40B4-BE49-F238E27FC236}">
                <a16:creationId xmlns:a16="http://schemas.microsoft.com/office/drawing/2014/main" id="{BD95FA7D-A150-4B07-645F-438F1AC2F057}"/>
              </a:ext>
            </a:extLst>
          </p:cNvPr>
          <p:cNvSpPr/>
          <p:nvPr/>
        </p:nvSpPr>
        <p:spPr>
          <a:xfrm>
            <a:off x="3123182" y="3775916"/>
            <a:ext cx="977818" cy="293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dirty="0">
                <a:solidFill>
                  <a:sysClr val="windowText" lastClr="000000"/>
                </a:solidFill>
              </a:rPr>
              <a:t>U.S. Avg.</a:t>
            </a:r>
          </a:p>
        </p:txBody>
      </p:sp>
      <p:sp>
        <p:nvSpPr>
          <p:cNvPr id="31" name="TextBox 30">
            <a:extLst>
              <a:ext uri="{FF2B5EF4-FFF2-40B4-BE49-F238E27FC236}">
                <a16:creationId xmlns:a16="http://schemas.microsoft.com/office/drawing/2014/main" id="{B0F33438-0E93-7C27-CF4C-44D9FBC61141}"/>
              </a:ext>
            </a:extLst>
          </p:cNvPr>
          <p:cNvSpPr txBox="1"/>
          <p:nvPr/>
        </p:nvSpPr>
        <p:spPr>
          <a:xfrm>
            <a:off x="677749" y="1375716"/>
            <a:ext cx="5621738" cy="646331"/>
          </a:xfrm>
          <a:prstGeom prst="rect">
            <a:avLst/>
          </a:prstGeom>
          <a:solidFill>
            <a:schemeClr val="bg1"/>
          </a:solidFill>
        </p:spPr>
        <p:txBody>
          <a:bodyPr wrap="square" lIns="0" rIns="0">
            <a:spAutoFit/>
          </a:bodyPr>
          <a:lstStyle/>
          <a:p>
            <a:pPr algn="ctr"/>
            <a:r>
              <a:rPr lang="en-US" b="1" dirty="0"/>
              <a:t>Home Price Index Change Across U.S. Metro Areas: Jan 2000 – Aug 2020</a:t>
            </a:r>
            <a:endParaRPr lang="en-CA" b="1" dirty="0"/>
          </a:p>
        </p:txBody>
      </p:sp>
      <p:sp>
        <p:nvSpPr>
          <p:cNvPr id="1024" name="Rectangle 1023">
            <a:extLst>
              <a:ext uri="{FF2B5EF4-FFF2-40B4-BE49-F238E27FC236}">
                <a16:creationId xmlns:a16="http://schemas.microsoft.com/office/drawing/2014/main" id="{4EE12FE0-E196-A6AA-E254-0343E893E426}"/>
              </a:ext>
            </a:extLst>
          </p:cNvPr>
          <p:cNvSpPr/>
          <p:nvPr/>
        </p:nvSpPr>
        <p:spPr>
          <a:xfrm>
            <a:off x="6580073" y="5778293"/>
            <a:ext cx="2415958"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Our dataset was scraped in Jan 2021</a:t>
            </a:r>
          </a:p>
        </p:txBody>
      </p:sp>
      <p:pic>
        <p:nvPicPr>
          <p:cNvPr id="3" name="Picture 2">
            <a:extLst>
              <a:ext uri="{FF2B5EF4-FFF2-40B4-BE49-F238E27FC236}">
                <a16:creationId xmlns:a16="http://schemas.microsoft.com/office/drawing/2014/main" id="{EC8336BF-98F8-5DC8-EFBA-7B90835A5D8C}"/>
              </a:ext>
            </a:extLst>
          </p:cNvPr>
          <p:cNvPicPr>
            <a:picLocks noChangeAspect="1"/>
          </p:cNvPicPr>
          <p:nvPr/>
        </p:nvPicPr>
        <p:blipFill rotWithShape="1">
          <a:blip r:embed="rId6"/>
          <a:srcRect b="11168"/>
          <a:stretch/>
        </p:blipFill>
        <p:spPr>
          <a:xfrm>
            <a:off x="6876558" y="4511217"/>
            <a:ext cx="1990001" cy="1226557"/>
          </a:xfrm>
          <a:prstGeom prst="rect">
            <a:avLst/>
          </a:prstGeom>
        </p:spPr>
      </p:pic>
    </p:spTree>
    <p:extLst>
      <p:ext uri="{BB962C8B-B14F-4D97-AF65-F5344CB8AC3E}">
        <p14:creationId xmlns:p14="http://schemas.microsoft.com/office/powerpoint/2010/main" val="3704612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A6DCD8-0824-96C5-5DCC-729CE7A79D3A}"/>
              </a:ext>
            </a:extLst>
          </p:cNvPr>
          <p:cNvPicPr>
            <a:picLocks noChangeAspect="1"/>
          </p:cNvPicPr>
          <p:nvPr/>
        </p:nvPicPr>
        <p:blipFill>
          <a:blip r:embed="rId3"/>
          <a:stretch>
            <a:fillRect/>
          </a:stretch>
        </p:blipFill>
        <p:spPr>
          <a:xfrm>
            <a:off x="2195235" y="1563642"/>
            <a:ext cx="6870023" cy="4344779"/>
          </a:xfrm>
          <a:prstGeom prst="rect">
            <a:avLst/>
          </a:prstGeom>
        </p:spPr>
      </p:pic>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4">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Housing Properties Clustered Around Austin Based on Their Price Bracket</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2</a:t>
            </a:fld>
            <a:endParaRPr lang="en-CA"/>
          </a:p>
        </p:txBody>
      </p:sp>
      <p:sp>
        <p:nvSpPr>
          <p:cNvPr id="9" name="TextBox 8">
            <a:extLst>
              <a:ext uri="{FF2B5EF4-FFF2-40B4-BE49-F238E27FC236}">
                <a16:creationId xmlns:a16="http://schemas.microsoft.com/office/drawing/2014/main" id="{CEBB9357-D8DE-9805-DF86-843C868DD79C}"/>
              </a:ext>
            </a:extLst>
          </p:cNvPr>
          <p:cNvSpPr txBox="1"/>
          <p:nvPr/>
        </p:nvSpPr>
        <p:spPr>
          <a:xfrm>
            <a:off x="4999056" y="3551365"/>
            <a:ext cx="902811" cy="369332"/>
          </a:xfrm>
          <a:prstGeom prst="rect">
            <a:avLst/>
          </a:prstGeom>
          <a:noFill/>
        </p:spPr>
        <p:txBody>
          <a:bodyPr wrap="none" rtlCol="0">
            <a:spAutoFit/>
          </a:bodyPr>
          <a:lstStyle/>
          <a:p>
            <a:r>
              <a:rPr lang="en-CA" b="1" dirty="0"/>
              <a:t>Austin</a:t>
            </a:r>
          </a:p>
        </p:txBody>
      </p:sp>
      <p:sp>
        <p:nvSpPr>
          <p:cNvPr id="11" name="TextBox 10">
            <a:extLst>
              <a:ext uri="{FF2B5EF4-FFF2-40B4-BE49-F238E27FC236}">
                <a16:creationId xmlns:a16="http://schemas.microsoft.com/office/drawing/2014/main" id="{B72064BE-A0F6-98FE-B056-7F679B211E22}"/>
              </a:ext>
            </a:extLst>
          </p:cNvPr>
          <p:cNvSpPr txBox="1"/>
          <p:nvPr/>
        </p:nvSpPr>
        <p:spPr>
          <a:xfrm>
            <a:off x="605619" y="1858942"/>
            <a:ext cx="939681" cy="400110"/>
          </a:xfrm>
          <a:prstGeom prst="rect">
            <a:avLst/>
          </a:prstGeom>
          <a:noFill/>
        </p:spPr>
        <p:txBody>
          <a:bodyPr wrap="none" rtlCol="0">
            <a:spAutoFit/>
          </a:bodyPr>
          <a:lstStyle/>
          <a:p>
            <a:pPr algn="ctr"/>
            <a:r>
              <a:rPr lang="en-CA" sz="2000" b="1" dirty="0">
                <a:solidFill>
                  <a:schemeClr val="accent2"/>
                </a:solidFill>
              </a:rPr>
              <a:t>12 MB</a:t>
            </a:r>
          </a:p>
        </p:txBody>
      </p:sp>
      <p:sp>
        <p:nvSpPr>
          <p:cNvPr id="12" name="TextBox 11">
            <a:extLst>
              <a:ext uri="{FF2B5EF4-FFF2-40B4-BE49-F238E27FC236}">
                <a16:creationId xmlns:a16="http://schemas.microsoft.com/office/drawing/2014/main" id="{026BCE04-E6AF-0A15-3060-021505B57271}"/>
              </a:ext>
            </a:extLst>
          </p:cNvPr>
          <p:cNvSpPr txBox="1"/>
          <p:nvPr/>
        </p:nvSpPr>
        <p:spPr>
          <a:xfrm>
            <a:off x="270591" y="2845202"/>
            <a:ext cx="1609736" cy="400110"/>
          </a:xfrm>
          <a:prstGeom prst="rect">
            <a:avLst/>
          </a:prstGeom>
          <a:noFill/>
        </p:spPr>
        <p:txBody>
          <a:bodyPr wrap="none" rtlCol="0">
            <a:spAutoFit/>
          </a:bodyPr>
          <a:lstStyle/>
          <a:p>
            <a:pPr algn="ctr"/>
            <a:r>
              <a:rPr lang="en-CA" sz="2000" b="1" dirty="0">
                <a:solidFill>
                  <a:sysClr val="windowText" lastClr="000000"/>
                </a:solidFill>
              </a:rPr>
              <a:t>47 Features</a:t>
            </a:r>
          </a:p>
        </p:txBody>
      </p:sp>
      <p:sp>
        <p:nvSpPr>
          <p:cNvPr id="14" name="TextBox 13">
            <a:extLst>
              <a:ext uri="{FF2B5EF4-FFF2-40B4-BE49-F238E27FC236}">
                <a16:creationId xmlns:a16="http://schemas.microsoft.com/office/drawing/2014/main" id="{64D7B6B2-F588-9984-7998-F1DC6B1EA271}"/>
              </a:ext>
            </a:extLst>
          </p:cNvPr>
          <p:cNvSpPr txBox="1"/>
          <p:nvPr/>
        </p:nvSpPr>
        <p:spPr>
          <a:xfrm>
            <a:off x="118802" y="3831462"/>
            <a:ext cx="1913314" cy="400110"/>
          </a:xfrm>
          <a:prstGeom prst="rect">
            <a:avLst/>
          </a:prstGeom>
          <a:noFill/>
        </p:spPr>
        <p:txBody>
          <a:bodyPr wrap="square" rtlCol="0">
            <a:spAutoFit/>
          </a:bodyPr>
          <a:lstStyle/>
          <a:p>
            <a:pPr algn="ctr"/>
            <a:r>
              <a:rPr lang="en-CA" sz="2000" b="1" dirty="0">
                <a:solidFill>
                  <a:schemeClr val="accent2"/>
                </a:solidFill>
              </a:rPr>
              <a:t>~15,000 Rows</a:t>
            </a:r>
          </a:p>
        </p:txBody>
      </p:sp>
      <p:sp>
        <p:nvSpPr>
          <p:cNvPr id="16" name="TextBox 15">
            <a:extLst>
              <a:ext uri="{FF2B5EF4-FFF2-40B4-BE49-F238E27FC236}">
                <a16:creationId xmlns:a16="http://schemas.microsoft.com/office/drawing/2014/main" id="{F36149E9-C89B-736B-3FED-66A4B68B476F}"/>
              </a:ext>
            </a:extLst>
          </p:cNvPr>
          <p:cNvSpPr txBox="1"/>
          <p:nvPr/>
        </p:nvSpPr>
        <p:spPr>
          <a:xfrm>
            <a:off x="68276" y="4817723"/>
            <a:ext cx="2014366" cy="707886"/>
          </a:xfrm>
          <a:prstGeom prst="rect">
            <a:avLst/>
          </a:prstGeom>
          <a:noFill/>
        </p:spPr>
        <p:txBody>
          <a:bodyPr wrap="square" rtlCol="0">
            <a:spAutoFit/>
          </a:bodyPr>
          <a:lstStyle/>
          <a:p>
            <a:pPr algn="ctr"/>
            <a:r>
              <a:rPr lang="en-CA" sz="2000" b="1" dirty="0">
                <a:solidFill>
                  <a:sysClr val="windowText" lastClr="000000"/>
                </a:solidFill>
              </a:rPr>
              <a:t>Based on Zillow Listings</a:t>
            </a:r>
          </a:p>
        </p:txBody>
      </p:sp>
      <p:sp>
        <p:nvSpPr>
          <p:cNvPr id="17" name="Rectangle 16">
            <a:extLst>
              <a:ext uri="{FF2B5EF4-FFF2-40B4-BE49-F238E27FC236}">
                <a16:creationId xmlns:a16="http://schemas.microsoft.com/office/drawing/2014/main" id="{5EF51242-68F3-5181-116B-E70DCD60CC60}"/>
              </a:ext>
            </a:extLst>
          </p:cNvPr>
          <p:cNvSpPr/>
          <p:nvPr/>
        </p:nvSpPr>
        <p:spPr>
          <a:xfrm>
            <a:off x="786919" y="6136086"/>
            <a:ext cx="7060843"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Targeting to Predict Housing Price column (“</a:t>
            </a:r>
            <a:r>
              <a:rPr lang="en-CA" sz="1400" b="1" i="1" dirty="0" err="1">
                <a:solidFill>
                  <a:sysClr val="windowText" lastClr="000000"/>
                </a:solidFill>
              </a:rPr>
              <a:t>latestPrice</a:t>
            </a:r>
            <a:r>
              <a:rPr lang="en-CA" sz="1400" b="1" i="1" dirty="0">
                <a:solidFill>
                  <a:sysClr val="windowText" lastClr="000000"/>
                </a:solidFill>
              </a:rPr>
              <a:t>”) – dependent variable</a:t>
            </a:r>
          </a:p>
        </p:txBody>
      </p:sp>
      <p:sp>
        <p:nvSpPr>
          <p:cNvPr id="27" name="Rectangle 26">
            <a:extLst>
              <a:ext uri="{FF2B5EF4-FFF2-40B4-BE49-F238E27FC236}">
                <a16:creationId xmlns:a16="http://schemas.microsoft.com/office/drawing/2014/main" id="{5883F747-2CCD-6212-5AAE-A8090B59C45D}"/>
              </a:ext>
            </a:extLst>
          </p:cNvPr>
          <p:cNvSpPr/>
          <p:nvPr/>
        </p:nvSpPr>
        <p:spPr>
          <a:xfrm>
            <a:off x="6948765" y="2132609"/>
            <a:ext cx="2125761" cy="9798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BAA65BB6-8C21-A6FF-FF49-FC8185F80E07}"/>
              </a:ext>
            </a:extLst>
          </p:cNvPr>
          <p:cNvSpPr/>
          <p:nvPr/>
        </p:nvSpPr>
        <p:spPr>
          <a:xfrm>
            <a:off x="7008725" y="2215662"/>
            <a:ext cx="226088" cy="216040"/>
          </a:xfrm>
          <a:prstGeom prst="ellipse">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095C407F-9693-FE88-4CB5-AD0D62C3FA3F}"/>
              </a:ext>
            </a:extLst>
          </p:cNvPr>
          <p:cNvSpPr/>
          <p:nvPr/>
        </p:nvSpPr>
        <p:spPr>
          <a:xfrm>
            <a:off x="7069033" y="2273290"/>
            <a:ext cx="105473" cy="100785"/>
          </a:xfrm>
          <a:prstGeom prst="ellipse">
            <a:avLst/>
          </a:prstGeom>
          <a:solidFill>
            <a:schemeClr val="accent6">
              <a:lumMod val="75000"/>
            </a:schemeClr>
          </a:solid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50215D25-A681-2A76-1198-BE71A582A4DD}"/>
              </a:ext>
            </a:extLst>
          </p:cNvPr>
          <p:cNvSpPr txBox="1"/>
          <p:nvPr/>
        </p:nvSpPr>
        <p:spPr>
          <a:xfrm>
            <a:off x="7214721" y="2132609"/>
            <a:ext cx="1859805" cy="369332"/>
          </a:xfrm>
          <a:prstGeom prst="rect">
            <a:avLst/>
          </a:prstGeom>
          <a:noFill/>
        </p:spPr>
        <p:txBody>
          <a:bodyPr wrap="none" rtlCol="0">
            <a:spAutoFit/>
          </a:bodyPr>
          <a:lstStyle/>
          <a:p>
            <a:r>
              <a:rPr lang="en-CA" dirty="0"/>
              <a:t>&lt;$309k </a:t>
            </a:r>
            <a:r>
              <a:rPr lang="en-CA" sz="1200" i="1" dirty="0"/>
              <a:t>(1</a:t>
            </a:r>
            <a:r>
              <a:rPr lang="en-CA" sz="1200" i="1" baseline="30000" dirty="0"/>
              <a:t>st</a:t>
            </a:r>
            <a:r>
              <a:rPr lang="en-CA" sz="1200" i="1" dirty="0"/>
              <a:t> Quartile)</a:t>
            </a:r>
          </a:p>
        </p:txBody>
      </p:sp>
      <p:sp>
        <p:nvSpPr>
          <p:cNvPr id="21" name="Oval 20">
            <a:extLst>
              <a:ext uri="{FF2B5EF4-FFF2-40B4-BE49-F238E27FC236}">
                <a16:creationId xmlns:a16="http://schemas.microsoft.com/office/drawing/2014/main" id="{48282C2C-6DAC-1946-C390-A84277A78963}"/>
              </a:ext>
            </a:extLst>
          </p:cNvPr>
          <p:cNvSpPr/>
          <p:nvPr/>
        </p:nvSpPr>
        <p:spPr>
          <a:xfrm>
            <a:off x="7018791" y="2522972"/>
            <a:ext cx="226088" cy="216040"/>
          </a:xfrm>
          <a:prstGeom prst="ellipse">
            <a:avLst/>
          </a:prstGeom>
          <a:no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64A56613-EF37-B08A-EA3A-5E092BB57587}"/>
              </a:ext>
            </a:extLst>
          </p:cNvPr>
          <p:cNvSpPr/>
          <p:nvPr/>
        </p:nvSpPr>
        <p:spPr>
          <a:xfrm>
            <a:off x="7079099" y="2580600"/>
            <a:ext cx="105473" cy="100785"/>
          </a:xfrm>
          <a:prstGeom prst="ellipse">
            <a:avLst/>
          </a:prstGeom>
          <a:solidFill>
            <a:srgbClr val="2845C2"/>
          </a:solidFill>
          <a:ln w="19050">
            <a:solidFill>
              <a:srgbClr val="2845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TextBox 22">
            <a:extLst>
              <a:ext uri="{FF2B5EF4-FFF2-40B4-BE49-F238E27FC236}">
                <a16:creationId xmlns:a16="http://schemas.microsoft.com/office/drawing/2014/main" id="{645291AF-9B4F-875C-5384-737E7AB465C8}"/>
              </a:ext>
            </a:extLst>
          </p:cNvPr>
          <p:cNvSpPr txBox="1"/>
          <p:nvPr/>
        </p:nvSpPr>
        <p:spPr>
          <a:xfrm>
            <a:off x="7224767" y="2446326"/>
            <a:ext cx="1616148" cy="369332"/>
          </a:xfrm>
          <a:prstGeom prst="rect">
            <a:avLst/>
          </a:prstGeom>
          <a:noFill/>
        </p:spPr>
        <p:txBody>
          <a:bodyPr wrap="none" rtlCol="0">
            <a:spAutoFit/>
          </a:bodyPr>
          <a:lstStyle/>
          <a:p>
            <a:r>
              <a:rPr lang="en-CA" dirty="0"/>
              <a:t>&lt;$405k </a:t>
            </a:r>
            <a:r>
              <a:rPr lang="en-CA" sz="1200" i="1" dirty="0"/>
              <a:t>(Median)</a:t>
            </a:r>
            <a:endParaRPr lang="en-CA" sz="1800" i="1" dirty="0"/>
          </a:p>
        </p:txBody>
      </p:sp>
      <p:sp>
        <p:nvSpPr>
          <p:cNvPr id="24" name="Oval 23">
            <a:extLst>
              <a:ext uri="{FF2B5EF4-FFF2-40B4-BE49-F238E27FC236}">
                <a16:creationId xmlns:a16="http://schemas.microsoft.com/office/drawing/2014/main" id="{AF6C97FC-9EBA-D317-EB1A-1849823DD5D4}"/>
              </a:ext>
            </a:extLst>
          </p:cNvPr>
          <p:cNvSpPr/>
          <p:nvPr/>
        </p:nvSpPr>
        <p:spPr>
          <a:xfrm>
            <a:off x="7018791" y="2834425"/>
            <a:ext cx="226088" cy="2160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A0B9B136-F5BF-3467-D08D-B84FD5F0B087}"/>
              </a:ext>
            </a:extLst>
          </p:cNvPr>
          <p:cNvSpPr/>
          <p:nvPr/>
        </p:nvSpPr>
        <p:spPr>
          <a:xfrm>
            <a:off x="7079099" y="2892053"/>
            <a:ext cx="105473" cy="100785"/>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TextBox 25">
            <a:extLst>
              <a:ext uri="{FF2B5EF4-FFF2-40B4-BE49-F238E27FC236}">
                <a16:creationId xmlns:a16="http://schemas.microsoft.com/office/drawing/2014/main" id="{D4DABEB0-EF0A-A553-4C0C-0265487B69A8}"/>
              </a:ext>
            </a:extLst>
          </p:cNvPr>
          <p:cNvSpPr txBox="1"/>
          <p:nvPr/>
        </p:nvSpPr>
        <p:spPr>
          <a:xfrm>
            <a:off x="7231635" y="2749360"/>
            <a:ext cx="947695" cy="369332"/>
          </a:xfrm>
          <a:prstGeom prst="rect">
            <a:avLst/>
          </a:prstGeom>
          <a:noFill/>
        </p:spPr>
        <p:txBody>
          <a:bodyPr wrap="none" rtlCol="0">
            <a:spAutoFit/>
          </a:bodyPr>
          <a:lstStyle/>
          <a:p>
            <a:r>
              <a:rPr lang="en-CA" dirty="0"/>
              <a:t>&gt;$405k</a:t>
            </a:r>
          </a:p>
        </p:txBody>
      </p:sp>
    </p:spTree>
    <p:extLst>
      <p:ext uri="{BB962C8B-B14F-4D97-AF65-F5344CB8AC3E}">
        <p14:creationId xmlns:p14="http://schemas.microsoft.com/office/powerpoint/2010/main" val="1579816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20172"/>
            <a:ext cx="8374673" cy="754062"/>
          </a:xfrm>
        </p:spPr>
        <p:txBody>
          <a:bodyPr>
            <a:noAutofit/>
          </a:bodyPr>
          <a:lstStyle/>
          <a:p>
            <a:r>
              <a:rPr lang="en-CA" sz="3200" dirty="0">
                <a:solidFill>
                  <a:srgbClr val="FFC000"/>
                </a:solidFill>
              </a:rPr>
              <a:t>Removing Outliers</a:t>
            </a:r>
            <a:r>
              <a:rPr lang="en-CA" sz="3200" dirty="0">
                <a:solidFill>
                  <a:schemeClr val="bg1"/>
                </a:solidFill>
              </a:rPr>
              <a:t> Moved Linear Regression Train &amp; Test Scores Closer Together and Adjusted Magnitudes of the Coefficients</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3</a:t>
            </a:fld>
            <a:endParaRPr lang="en-CA"/>
          </a:p>
        </p:txBody>
      </p:sp>
      <p:pic>
        <p:nvPicPr>
          <p:cNvPr id="3" name="Picture 2">
            <a:extLst>
              <a:ext uri="{FF2B5EF4-FFF2-40B4-BE49-F238E27FC236}">
                <a16:creationId xmlns:a16="http://schemas.microsoft.com/office/drawing/2014/main" id="{BF07CD56-7B12-1C59-DF66-3C662CA480CF}"/>
              </a:ext>
            </a:extLst>
          </p:cNvPr>
          <p:cNvPicPr>
            <a:picLocks noChangeAspect="1"/>
          </p:cNvPicPr>
          <p:nvPr/>
        </p:nvPicPr>
        <p:blipFill>
          <a:blip r:embed="rId4"/>
          <a:stretch>
            <a:fillRect/>
          </a:stretch>
        </p:blipFill>
        <p:spPr>
          <a:xfrm>
            <a:off x="-107539" y="1636594"/>
            <a:ext cx="4496109" cy="4258278"/>
          </a:xfrm>
          <a:prstGeom prst="rect">
            <a:avLst/>
          </a:prstGeom>
        </p:spPr>
      </p:pic>
      <p:sp>
        <p:nvSpPr>
          <p:cNvPr id="10" name="Isosceles Triangle 9">
            <a:extLst>
              <a:ext uri="{FF2B5EF4-FFF2-40B4-BE49-F238E27FC236}">
                <a16:creationId xmlns:a16="http://schemas.microsoft.com/office/drawing/2014/main" id="{048CE1A0-FBD7-FA06-4665-FC2F0C192905}"/>
              </a:ext>
            </a:extLst>
          </p:cNvPr>
          <p:cNvSpPr/>
          <p:nvPr/>
        </p:nvSpPr>
        <p:spPr>
          <a:xfrm rot="5400000">
            <a:off x="4032699" y="3714255"/>
            <a:ext cx="1083627" cy="181039"/>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2" name="Picture 11">
            <a:extLst>
              <a:ext uri="{FF2B5EF4-FFF2-40B4-BE49-F238E27FC236}">
                <a16:creationId xmlns:a16="http://schemas.microsoft.com/office/drawing/2014/main" id="{1781623E-6803-834C-4006-258282DA0F51}"/>
              </a:ext>
            </a:extLst>
          </p:cNvPr>
          <p:cNvPicPr>
            <a:picLocks noChangeAspect="1"/>
          </p:cNvPicPr>
          <p:nvPr/>
        </p:nvPicPr>
        <p:blipFill>
          <a:blip r:embed="rId5"/>
          <a:stretch>
            <a:fillRect/>
          </a:stretch>
        </p:blipFill>
        <p:spPr>
          <a:xfrm>
            <a:off x="4725289" y="1636594"/>
            <a:ext cx="4334776" cy="4258277"/>
          </a:xfrm>
          <a:prstGeom prst="rect">
            <a:avLst/>
          </a:prstGeom>
        </p:spPr>
      </p:pic>
      <p:sp>
        <p:nvSpPr>
          <p:cNvPr id="13" name="Rectangle 12">
            <a:extLst>
              <a:ext uri="{FF2B5EF4-FFF2-40B4-BE49-F238E27FC236}">
                <a16:creationId xmlns:a16="http://schemas.microsoft.com/office/drawing/2014/main" id="{9260F90C-934B-42C7-69E1-562F6081726F}"/>
              </a:ext>
            </a:extLst>
          </p:cNvPr>
          <p:cNvSpPr/>
          <p:nvPr/>
        </p:nvSpPr>
        <p:spPr>
          <a:xfrm>
            <a:off x="786919" y="6136086"/>
            <a:ext cx="7060843" cy="5345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CA" sz="1400" b="1" i="1" dirty="0">
                <a:solidFill>
                  <a:sysClr val="windowText" lastClr="000000"/>
                </a:solidFill>
              </a:rPr>
              <a:t>Removed outliers: where House Price &gt; $500,000</a:t>
            </a:r>
          </a:p>
        </p:txBody>
      </p:sp>
      <p:sp>
        <p:nvSpPr>
          <p:cNvPr id="14" name="Star: 5 Points 13">
            <a:extLst>
              <a:ext uri="{FF2B5EF4-FFF2-40B4-BE49-F238E27FC236}">
                <a16:creationId xmlns:a16="http://schemas.microsoft.com/office/drawing/2014/main" id="{1F4B3B9F-4F4B-BE27-B67E-D6D144A8D85E}"/>
              </a:ext>
            </a:extLst>
          </p:cNvPr>
          <p:cNvSpPr/>
          <p:nvPr/>
        </p:nvSpPr>
        <p:spPr>
          <a:xfrm>
            <a:off x="425530" y="100048"/>
            <a:ext cx="203118" cy="220124"/>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848A322-2970-15F8-5187-69E15F4356CB}"/>
              </a:ext>
            </a:extLst>
          </p:cNvPr>
          <p:cNvSpPr txBox="1"/>
          <p:nvPr/>
        </p:nvSpPr>
        <p:spPr>
          <a:xfrm>
            <a:off x="3098264" y="4764284"/>
            <a:ext cx="1290306" cy="954107"/>
          </a:xfrm>
          <a:prstGeom prst="rect">
            <a:avLst/>
          </a:prstGeom>
          <a:noFill/>
        </p:spPr>
        <p:txBody>
          <a:bodyPr wrap="square" rtlCol="0">
            <a:spAutoFit/>
          </a:bodyPr>
          <a:lstStyle/>
          <a:p>
            <a:r>
              <a:rPr lang="en-CA" sz="1400" i="1" dirty="0"/>
              <a:t>$13.5M – highest housing price in dataset</a:t>
            </a:r>
          </a:p>
        </p:txBody>
      </p:sp>
    </p:spTree>
    <p:extLst>
      <p:ext uri="{BB962C8B-B14F-4D97-AF65-F5344CB8AC3E}">
        <p14:creationId xmlns:p14="http://schemas.microsoft.com/office/powerpoint/2010/main" val="415966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Down 12">
            <a:extLst>
              <a:ext uri="{FF2B5EF4-FFF2-40B4-BE49-F238E27FC236}">
                <a16:creationId xmlns:a16="http://schemas.microsoft.com/office/drawing/2014/main" id="{E781D808-C9CF-C001-6F7A-D5F443F6A7A7}"/>
              </a:ext>
            </a:extLst>
          </p:cNvPr>
          <p:cNvSpPr/>
          <p:nvPr/>
        </p:nvSpPr>
        <p:spPr>
          <a:xfrm>
            <a:off x="1945532" y="2166026"/>
            <a:ext cx="570689" cy="3763677"/>
          </a:xfrm>
          <a:prstGeom prst="down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50" y="360364"/>
            <a:ext cx="7886700" cy="754062"/>
          </a:xfrm>
        </p:spPr>
        <p:txBody>
          <a:bodyPr>
            <a:noAutofit/>
          </a:bodyPr>
          <a:lstStyle/>
          <a:p>
            <a:r>
              <a:rPr lang="en-CA" sz="3200" dirty="0">
                <a:solidFill>
                  <a:schemeClr val="bg1"/>
                </a:solidFill>
              </a:rPr>
              <a:t>Two Linear Regression Iterations Resulted in Accuracy of ~30%</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4</a:t>
            </a:fld>
            <a:endParaRPr lang="en-CA" dirty="0"/>
          </a:p>
        </p:txBody>
      </p:sp>
      <p:sp>
        <p:nvSpPr>
          <p:cNvPr id="8" name="Rectangle 7">
            <a:extLst>
              <a:ext uri="{FF2B5EF4-FFF2-40B4-BE49-F238E27FC236}">
                <a16:creationId xmlns:a16="http://schemas.microsoft.com/office/drawing/2014/main" id="{90A1D88E-A791-C096-FFC0-8FA092C70C10}"/>
              </a:ext>
            </a:extLst>
          </p:cNvPr>
          <p:cNvSpPr/>
          <p:nvPr/>
        </p:nvSpPr>
        <p:spPr>
          <a:xfrm>
            <a:off x="628650" y="1705866"/>
            <a:ext cx="3281869"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46</a:t>
            </a:r>
          </a:p>
        </p:txBody>
      </p:sp>
      <p:sp>
        <p:nvSpPr>
          <p:cNvPr id="11" name="TextBox 10">
            <a:extLst>
              <a:ext uri="{FF2B5EF4-FFF2-40B4-BE49-F238E27FC236}">
                <a16:creationId xmlns:a16="http://schemas.microsoft.com/office/drawing/2014/main" id="{EE65B7D3-3700-886B-37C0-8D2CC6E23CC1}"/>
              </a:ext>
            </a:extLst>
          </p:cNvPr>
          <p:cNvSpPr txBox="1"/>
          <p:nvPr/>
        </p:nvSpPr>
        <p:spPr>
          <a:xfrm>
            <a:off x="4056028" y="2166026"/>
            <a:ext cx="4731291" cy="523220"/>
          </a:xfrm>
          <a:prstGeom prst="rect">
            <a:avLst/>
          </a:prstGeom>
          <a:noFill/>
        </p:spPr>
        <p:txBody>
          <a:bodyPr wrap="square" rtlCol="0">
            <a:spAutoFit/>
          </a:bodyPr>
          <a:lstStyle/>
          <a:p>
            <a:pPr marL="285750" indent="-285750">
              <a:buFont typeface="Arial" panose="020B0604020202020204" pitchFamily="34" charset="0"/>
              <a:buChar char="•"/>
            </a:pPr>
            <a:r>
              <a:rPr lang="en-CA" sz="1400" i="1" dirty="0"/>
              <a:t>“description” column – processed using NLP</a:t>
            </a:r>
          </a:p>
          <a:p>
            <a:pPr marL="285750" indent="-285750">
              <a:buFont typeface="Arial" panose="020B0604020202020204" pitchFamily="34" charset="0"/>
              <a:buChar char="•"/>
            </a:pPr>
            <a:r>
              <a:rPr lang="en-CA" sz="1400" i="1" dirty="0"/>
              <a:t>“city” and “</a:t>
            </a:r>
            <a:r>
              <a:rPr lang="en-CA" sz="1400" i="1" dirty="0" err="1"/>
              <a:t>homeType</a:t>
            </a:r>
            <a:r>
              <a:rPr lang="en-CA" sz="1400" i="1" dirty="0"/>
              <a:t>” columns </a:t>
            </a:r>
            <a:r>
              <a:rPr lang="en-CA" sz="1400" i="1" dirty="0">
                <a:sym typeface="Wingdings" panose="05000000000000000000" pitchFamily="2" charset="2"/>
              </a:rPr>
              <a:t> dummy variables</a:t>
            </a:r>
            <a:endParaRPr lang="en-CA" sz="1400" i="1" dirty="0"/>
          </a:p>
        </p:txBody>
      </p:sp>
      <p:sp>
        <p:nvSpPr>
          <p:cNvPr id="12" name="Oval 11">
            <a:extLst>
              <a:ext uri="{FF2B5EF4-FFF2-40B4-BE49-F238E27FC236}">
                <a16:creationId xmlns:a16="http://schemas.microsoft.com/office/drawing/2014/main" id="{8FE1F8E6-6D51-9F97-3997-AC99249C65C5}"/>
              </a:ext>
            </a:extLst>
          </p:cNvPr>
          <p:cNvSpPr/>
          <p:nvPr/>
        </p:nvSpPr>
        <p:spPr>
          <a:xfrm>
            <a:off x="632520" y="1761131"/>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1</a:t>
            </a:r>
          </a:p>
        </p:txBody>
      </p:sp>
      <p:sp>
        <p:nvSpPr>
          <p:cNvPr id="14" name="Rectangle 13">
            <a:extLst>
              <a:ext uri="{FF2B5EF4-FFF2-40B4-BE49-F238E27FC236}">
                <a16:creationId xmlns:a16="http://schemas.microsoft.com/office/drawing/2014/main" id="{53678479-FFB7-D3F5-8D40-B63D64FEF0A8}"/>
              </a:ext>
            </a:extLst>
          </p:cNvPr>
          <p:cNvSpPr/>
          <p:nvPr/>
        </p:nvSpPr>
        <p:spPr>
          <a:xfrm>
            <a:off x="899365" y="2689246"/>
            <a:ext cx="2712288"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154</a:t>
            </a:r>
          </a:p>
        </p:txBody>
      </p:sp>
      <p:sp>
        <p:nvSpPr>
          <p:cNvPr id="16" name="TextBox 15">
            <a:extLst>
              <a:ext uri="{FF2B5EF4-FFF2-40B4-BE49-F238E27FC236}">
                <a16:creationId xmlns:a16="http://schemas.microsoft.com/office/drawing/2014/main" id="{7CF59014-0D0B-34E7-850A-44DEB2746427}"/>
              </a:ext>
            </a:extLst>
          </p:cNvPr>
          <p:cNvSpPr txBox="1"/>
          <p:nvPr/>
        </p:nvSpPr>
        <p:spPr>
          <a:xfrm>
            <a:off x="478056" y="1372918"/>
            <a:ext cx="3554689" cy="523220"/>
          </a:xfrm>
          <a:prstGeom prst="rect">
            <a:avLst/>
          </a:prstGeom>
          <a:noFill/>
        </p:spPr>
        <p:txBody>
          <a:bodyPr wrap="square" rtlCol="0">
            <a:spAutoFit/>
          </a:bodyPr>
          <a:lstStyle/>
          <a:p>
            <a:pPr algn="ctr"/>
            <a:r>
              <a:rPr lang="en-CA" sz="1400" b="1" i="1" dirty="0"/>
              <a:t>INDEPENDENT FEATURES COUNT</a:t>
            </a:r>
          </a:p>
        </p:txBody>
      </p:sp>
      <p:sp>
        <p:nvSpPr>
          <p:cNvPr id="17" name="Oval 16">
            <a:extLst>
              <a:ext uri="{FF2B5EF4-FFF2-40B4-BE49-F238E27FC236}">
                <a16:creationId xmlns:a16="http://schemas.microsoft.com/office/drawing/2014/main" id="{C2EBDB64-317C-0321-5006-F1CABF0F6762}"/>
              </a:ext>
            </a:extLst>
          </p:cNvPr>
          <p:cNvSpPr/>
          <p:nvPr/>
        </p:nvSpPr>
        <p:spPr>
          <a:xfrm>
            <a:off x="899365" y="2744228"/>
            <a:ext cx="342898" cy="3501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2</a:t>
            </a:r>
          </a:p>
        </p:txBody>
      </p:sp>
      <p:sp>
        <p:nvSpPr>
          <p:cNvPr id="18" name="Rectangle 17">
            <a:extLst>
              <a:ext uri="{FF2B5EF4-FFF2-40B4-BE49-F238E27FC236}">
                <a16:creationId xmlns:a16="http://schemas.microsoft.com/office/drawing/2014/main" id="{6EE68DC6-E5AF-AF71-EFE4-2084AED1E28E}"/>
              </a:ext>
            </a:extLst>
          </p:cNvPr>
          <p:cNvSpPr/>
          <p:nvPr/>
        </p:nvSpPr>
        <p:spPr>
          <a:xfrm>
            <a:off x="1148804" y="3672626"/>
            <a:ext cx="2241560"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124</a:t>
            </a:r>
          </a:p>
        </p:txBody>
      </p:sp>
      <p:sp>
        <p:nvSpPr>
          <p:cNvPr id="19" name="Oval 18">
            <a:extLst>
              <a:ext uri="{FF2B5EF4-FFF2-40B4-BE49-F238E27FC236}">
                <a16:creationId xmlns:a16="http://schemas.microsoft.com/office/drawing/2014/main" id="{1CFD243E-836B-C271-37D9-ABAFF8BB9400}"/>
              </a:ext>
            </a:extLst>
          </p:cNvPr>
          <p:cNvSpPr/>
          <p:nvPr/>
        </p:nvSpPr>
        <p:spPr>
          <a:xfrm>
            <a:off x="1144847" y="3727891"/>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3</a:t>
            </a:r>
          </a:p>
        </p:txBody>
      </p:sp>
      <p:sp>
        <p:nvSpPr>
          <p:cNvPr id="21" name="TextBox 20">
            <a:extLst>
              <a:ext uri="{FF2B5EF4-FFF2-40B4-BE49-F238E27FC236}">
                <a16:creationId xmlns:a16="http://schemas.microsoft.com/office/drawing/2014/main" id="{4F7B3A55-706B-32D0-B004-1B0AE27E0820}"/>
              </a:ext>
            </a:extLst>
          </p:cNvPr>
          <p:cNvSpPr txBox="1"/>
          <p:nvPr/>
        </p:nvSpPr>
        <p:spPr>
          <a:xfrm>
            <a:off x="4056027" y="3161040"/>
            <a:ext cx="4731291" cy="738664"/>
          </a:xfrm>
          <a:prstGeom prst="rect">
            <a:avLst/>
          </a:prstGeom>
          <a:noFill/>
        </p:spPr>
        <p:txBody>
          <a:bodyPr wrap="square" rtlCol="0">
            <a:spAutoFit/>
          </a:bodyPr>
          <a:lstStyle/>
          <a:p>
            <a:pPr marL="285750" indent="-285750">
              <a:buFont typeface="Arial" panose="020B0604020202020204" pitchFamily="34" charset="0"/>
              <a:buChar char="•"/>
            </a:pPr>
            <a:r>
              <a:rPr lang="en-CA" sz="1400" i="1" dirty="0"/>
              <a:t>Sequentially dropped features with correlation &gt;0.5</a:t>
            </a:r>
          </a:p>
          <a:p>
            <a:pPr marL="285750" indent="-285750">
              <a:buFont typeface="Arial" panose="020B0604020202020204" pitchFamily="34" charset="0"/>
              <a:buChar char="•"/>
            </a:pPr>
            <a:r>
              <a:rPr lang="en-CA" sz="1400" i="1" dirty="0"/>
              <a:t>No multicollinearity identified</a:t>
            </a:r>
          </a:p>
          <a:p>
            <a:pPr marL="285750" indent="-285750">
              <a:buFont typeface="Arial" panose="020B0604020202020204" pitchFamily="34" charset="0"/>
              <a:buChar char="•"/>
            </a:pPr>
            <a:endParaRPr lang="en-CA" sz="1400" i="1" dirty="0"/>
          </a:p>
        </p:txBody>
      </p:sp>
      <p:sp>
        <p:nvSpPr>
          <p:cNvPr id="26" name="Rectangle 25">
            <a:extLst>
              <a:ext uri="{FF2B5EF4-FFF2-40B4-BE49-F238E27FC236}">
                <a16:creationId xmlns:a16="http://schemas.microsoft.com/office/drawing/2014/main" id="{751DE1C6-7164-58B6-A1A6-5461B0CF0CB2}"/>
              </a:ext>
            </a:extLst>
          </p:cNvPr>
          <p:cNvSpPr/>
          <p:nvPr/>
        </p:nvSpPr>
        <p:spPr>
          <a:xfrm>
            <a:off x="1413451" y="4656006"/>
            <a:ext cx="1684117" cy="4601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55</a:t>
            </a:r>
          </a:p>
        </p:txBody>
      </p:sp>
      <p:sp>
        <p:nvSpPr>
          <p:cNvPr id="27" name="Oval 26">
            <a:extLst>
              <a:ext uri="{FF2B5EF4-FFF2-40B4-BE49-F238E27FC236}">
                <a16:creationId xmlns:a16="http://schemas.microsoft.com/office/drawing/2014/main" id="{B249A9CD-73CA-7809-EADB-7109B777E754}"/>
              </a:ext>
            </a:extLst>
          </p:cNvPr>
          <p:cNvSpPr/>
          <p:nvPr/>
        </p:nvSpPr>
        <p:spPr>
          <a:xfrm>
            <a:off x="1418174" y="4710988"/>
            <a:ext cx="342898" cy="35019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4</a:t>
            </a:r>
          </a:p>
        </p:txBody>
      </p:sp>
      <p:sp>
        <p:nvSpPr>
          <p:cNvPr id="28" name="TextBox 27">
            <a:extLst>
              <a:ext uri="{FF2B5EF4-FFF2-40B4-BE49-F238E27FC236}">
                <a16:creationId xmlns:a16="http://schemas.microsoft.com/office/drawing/2014/main" id="{9B53324F-7734-3B46-066F-055CEF471604}"/>
              </a:ext>
            </a:extLst>
          </p:cNvPr>
          <p:cNvSpPr txBox="1"/>
          <p:nvPr/>
        </p:nvSpPr>
        <p:spPr>
          <a:xfrm>
            <a:off x="4056027" y="4147422"/>
            <a:ext cx="4731291" cy="307777"/>
          </a:xfrm>
          <a:prstGeom prst="rect">
            <a:avLst/>
          </a:prstGeom>
          <a:noFill/>
        </p:spPr>
        <p:txBody>
          <a:bodyPr wrap="square" rtlCol="0">
            <a:spAutoFit/>
          </a:bodyPr>
          <a:lstStyle/>
          <a:p>
            <a:pPr marL="285750" indent="-285750">
              <a:buFont typeface="Arial" panose="020B0604020202020204" pitchFamily="34" charset="0"/>
              <a:buChar char="•"/>
            </a:pPr>
            <a:r>
              <a:rPr lang="en-CA" sz="1400" i="1" dirty="0"/>
              <a:t>Dropped features that had p-values &gt;0.05</a:t>
            </a:r>
          </a:p>
        </p:txBody>
      </p:sp>
      <p:sp>
        <p:nvSpPr>
          <p:cNvPr id="30" name="Isosceles Triangle 29">
            <a:extLst>
              <a:ext uri="{FF2B5EF4-FFF2-40B4-BE49-F238E27FC236}">
                <a16:creationId xmlns:a16="http://schemas.microsoft.com/office/drawing/2014/main" id="{99EEDF77-0522-209F-305C-9AE7C688ADC7}"/>
              </a:ext>
            </a:extLst>
          </p:cNvPr>
          <p:cNvSpPr/>
          <p:nvPr/>
        </p:nvSpPr>
        <p:spPr>
          <a:xfrm rot="5400000">
            <a:off x="4760498" y="5407402"/>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Left Brace 34">
            <a:extLst>
              <a:ext uri="{FF2B5EF4-FFF2-40B4-BE49-F238E27FC236}">
                <a16:creationId xmlns:a16="http://schemas.microsoft.com/office/drawing/2014/main" id="{A8A713BC-5866-866B-400F-6A5CA92192E1}"/>
              </a:ext>
            </a:extLst>
          </p:cNvPr>
          <p:cNvSpPr/>
          <p:nvPr/>
        </p:nvSpPr>
        <p:spPr>
          <a:xfrm>
            <a:off x="4010308" y="2230877"/>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6" name="Left Brace 35">
            <a:extLst>
              <a:ext uri="{FF2B5EF4-FFF2-40B4-BE49-F238E27FC236}">
                <a16:creationId xmlns:a16="http://schemas.microsoft.com/office/drawing/2014/main" id="{861D506A-DFF7-23FA-B8C0-848A3938401D}"/>
              </a:ext>
            </a:extLst>
          </p:cNvPr>
          <p:cNvSpPr/>
          <p:nvPr/>
        </p:nvSpPr>
        <p:spPr>
          <a:xfrm>
            <a:off x="4010203" y="320915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7" name="Left Brace 36">
            <a:extLst>
              <a:ext uri="{FF2B5EF4-FFF2-40B4-BE49-F238E27FC236}">
                <a16:creationId xmlns:a16="http://schemas.microsoft.com/office/drawing/2014/main" id="{1572AE8E-5B56-42EC-E14A-B09F61EDEF54}"/>
              </a:ext>
            </a:extLst>
          </p:cNvPr>
          <p:cNvSpPr/>
          <p:nvPr/>
        </p:nvSpPr>
        <p:spPr>
          <a:xfrm>
            <a:off x="4032745" y="4187429"/>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8" name="Left Brace 37">
            <a:extLst>
              <a:ext uri="{FF2B5EF4-FFF2-40B4-BE49-F238E27FC236}">
                <a16:creationId xmlns:a16="http://schemas.microsoft.com/office/drawing/2014/main" id="{5B2308AF-A4A9-5B07-0175-61E33B5C39CC}"/>
              </a:ext>
            </a:extLst>
          </p:cNvPr>
          <p:cNvSpPr/>
          <p:nvPr/>
        </p:nvSpPr>
        <p:spPr>
          <a:xfrm rot="10800000">
            <a:off x="8782050" y="221933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9" name="Left Brace 38">
            <a:extLst>
              <a:ext uri="{FF2B5EF4-FFF2-40B4-BE49-F238E27FC236}">
                <a16:creationId xmlns:a16="http://schemas.microsoft.com/office/drawing/2014/main" id="{F6432090-C973-1992-DE7D-F38173B7D46C}"/>
              </a:ext>
            </a:extLst>
          </p:cNvPr>
          <p:cNvSpPr/>
          <p:nvPr/>
        </p:nvSpPr>
        <p:spPr>
          <a:xfrm rot="10800000">
            <a:off x="8782050" y="3209153"/>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0" name="Left Brace 39">
            <a:extLst>
              <a:ext uri="{FF2B5EF4-FFF2-40B4-BE49-F238E27FC236}">
                <a16:creationId xmlns:a16="http://schemas.microsoft.com/office/drawing/2014/main" id="{B43238B5-05D5-4939-6C85-9F4EB7CBA11A}"/>
              </a:ext>
            </a:extLst>
          </p:cNvPr>
          <p:cNvSpPr/>
          <p:nvPr/>
        </p:nvSpPr>
        <p:spPr>
          <a:xfrm rot="10800000">
            <a:off x="8782050" y="4182451"/>
            <a:ext cx="137830" cy="416606"/>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42" name="Straight Connector 41">
            <a:extLst>
              <a:ext uri="{FF2B5EF4-FFF2-40B4-BE49-F238E27FC236}">
                <a16:creationId xmlns:a16="http://schemas.microsoft.com/office/drawing/2014/main" id="{9BE9742F-40BE-4C0A-72D9-23E4A73A06D6}"/>
              </a:ext>
            </a:extLst>
          </p:cNvPr>
          <p:cNvCxnSpPr>
            <a:cxnSpLocks/>
          </p:cNvCxnSpPr>
          <p:nvPr/>
        </p:nvCxnSpPr>
        <p:spPr>
          <a:xfrm>
            <a:off x="4091247" y="291932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55A4A78-788B-31D3-8D56-3DA72504B2D3}"/>
              </a:ext>
            </a:extLst>
          </p:cNvPr>
          <p:cNvCxnSpPr>
            <a:cxnSpLocks/>
          </p:cNvCxnSpPr>
          <p:nvPr/>
        </p:nvCxnSpPr>
        <p:spPr>
          <a:xfrm>
            <a:off x="4091247" y="390270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AA9219-75DB-7A4A-4BC8-3DB428B82611}"/>
              </a:ext>
            </a:extLst>
          </p:cNvPr>
          <p:cNvCxnSpPr>
            <a:cxnSpLocks/>
          </p:cNvCxnSpPr>
          <p:nvPr/>
        </p:nvCxnSpPr>
        <p:spPr>
          <a:xfrm>
            <a:off x="4091247" y="4810756"/>
            <a:ext cx="4803804"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3438929-2899-4E2E-8E30-736790CDA810}"/>
              </a:ext>
            </a:extLst>
          </p:cNvPr>
          <p:cNvSpPr txBox="1"/>
          <p:nvPr/>
        </p:nvSpPr>
        <p:spPr>
          <a:xfrm>
            <a:off x="6573316" y="5236746"/>
            <a:ext cx="975703" cy="523220"/>
          </a:xfrm>
          <a:prstGeom prst="rect">
            <a:avLst/>
          </a:prstGeom>
          <a:noFill/>
        </p:spPr>
        <p:txBody>
          <a:bodyPr wrap="square" rtlCol="0">
            <a:spAutoFit/>
          </a:bodyPr>
          <a:lstStyle/>
          <a:p>
            <a:r>
              <a:rPr lang="en-CA" sz="1400" i="1" dirty="0">
                <a:solidFill>
                  <a:schemeClr val="accent4"/>
                </a:solidFill>
              </a:rPr>
              <a:t>Removed outliers</a:t>
            </a:r>
          </a:p>
        </p:txBody>
      </p:sp>
      <p:sp>
        <p:nvSpPr>
          <p:cNvPr id="54" name="TextBox 53">
            <a:extLst>
              <a:ext uri="{FF2B5EF4-FFF2-40B4-BE49-F238E27FC236}">
                <a16:creationId xmlns:a16="http://schemas.microsoft.com/office/drawing/2014/main" id="{BD436299-30D4-565E-F8B0-ECC521550C2C}"/>
              </a:ext>
            </a:extLst>
          </p:cNvPr>
          <p:cNvSpPr txBox="1"/>
          <p:nvPr/>
        </p:nvSpPr>
        <p:spPr>
          <a:xfrm>
            <a:off x="7679850" y="5764665"/>
            <a:ext cx="1005269" cy="461665"/>
          </a:xfrm>
          <a:prstGeom prst="rect">
            <a:avLst/>
          </a:prstGeom>
          <a:noFill/>
        </p:spPr>
        <p:txBody>
          <a:bodyPr wrap="square" rtlCol="0">
            <a:spAutoFit/>
          </a:bodyPr>
          <a:lstStyle/>
          <a:p>
            <a:pPr algn="ctr"/>
            <a:r>
              <a:rPr lang="en-CA" sz="800" b="1" i="1" dirty="0"/>
              <a:t>Dropped features that had p-values &gt;0.05</a:t>
            </a:r>
          </a:p>
        </p:txBody>
      </p:sp>
      <p:sp>
        <p:nvSpPr>
          <p:cNvPr id="57" name="TextBox 56">
            <a:extLst>
              <a:ext uri="{FF2B5EF4-FFF2-40B4-BE49-F238E27FC236}">
                <a16:creationId xmlns:a16="http://schemas.microsoft.com/office/drawing/2014/main" id="{DEA9D1A3-2763-03CA-A2DB-126DD52E0C8E}"/>
              </a:ext>
            </a:extLst>
          </p:cNvPr>
          <p:cNvSpPr txBox="1"/>
          <p:nvPr/>
        </p:nvSpPr>
        <p:spPr>
          <a:xfrm>
            <a:off x="4079118" y="6233936"/>
            <a:ext cx="1898665" cy="523220"/>
          </a:xfrm>
          <a:prstGeom prst="rect">
            <a:avLst/>
          </a:prstGeom>
          <a:noFill/>
          <a:ln w="28575">
            <a:solidFill>
              <a:schemeClr val="tx1"/>
            </a:solidFill>
          </a:ln>
        </p:spPr>
        <p:txBody>
          <a:bodyPr wrap="square" rtlCol="0">
            <a:spAutoFit/>
          </a:bodyPr>
          <a:lstStyle/>
          <a:p>
            <a:pPr algn="ctr"/>
            <a:r>
              <a:rPr lang="en-CA" sz="1400" b="1" i="1" u="sng" dirty="0"/>
              <a:t>Train Score: ~31%</a:t>
            </a:r>
          </a:p>
          <a:p>
            <a:pPr algn="ctr"/>
            <a:r>
              <a:rPr lang="en-CA" sz="1400" b="1" i="1" u="sng" dirty="0"/>
              <a:t>Test Score: ~33% </a:t>
            </a:r>
          </a:p>
        </p:txBody>
      </p:sp>
      <p:sp>
        <p:nvSpPr>
          <p:cNvPr id="63" name="Rectangle 62">
            <a:extLst>
              <a:ext uri="{FF2B5EF4-FFF2-40B4-BE49-F238E27FC236}">
                <a16:creationId xmlns:a16="http://schemas.microsoft.com/office/drawing/2014/main" id="{501A708F-8B1B-522A-F950-4F4A8A011BF3}"/>
              </a:ext>
            </a:extLst>
          </p:cNvPr>
          <p:cNvSpPr/>
          <p:nvPr/>
        </p:nvSpPr>
        <p:spPr>
          <a:xfrm>
            <a:off x="1688647" y="5944766"/>
            <a:ext cx="1150275" cy="4601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28</a:t>
            </a:r>
          </a:p>
        </p:txBody>
      </p:sp>
      <p:sp>
        <p:nvSpPr>
          <p:cNvPr id="64" name="Oval 63">
            <a:extLst>
              <a:ext uri="{FF2B5EF4-FFF2-40B4-BE49-F238E27FC236}">
                <a16:creationId xmlns:a16="http://schemas.microsoft.com/office/drawing/2014/main" id="{5BD510D1-00E4-B028-C778-414CFD279E52}"/>
              </a:ext>
            </a:extLst>
          </p:cNvPr>
          <p:cNvSpPr/>
          <p:nvPr/>
        </p:nvSpPr>
        <p:spPr>
          <a:xfrm>
            <a:off x="1688647" y="5995846"/>
            <a:ext cx="342898" cy="35019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rPr>
              <a:t>5</a:t>
            </a:r>
          </a:p>
        </p:txBody>
      </p:sp>
      <p:sp>
        <p:nvSpPr>
          <p:cNvPr id="65" name="TextBox 64">
            <a:extLst>
              <a:ext uri="{FF2B5EF4-FFF2-40B4-BE49-F238E27FC236}">
                <a16:creationId xmlns:a16="http://schemas.microsoft.com/office/drawing/2014/main" id="{51C2897E-B651-4F3D-92AE-369881F78EE3}"/>
              </a:ext>
            </a:extLst>
          </p:cNvPr>
          <p:cNvSpPr txBox="1"/>
          <p:nvPr/>
        </p:nvSpPr>
        <p:spPr>
          <a:xfrm>
            <a:off x="4193369" y="5128590"/>
            <a:ext cx="1444667" cy="738664"/>
          </a:xfrm>
          <a:prstGeom prst="rect">
            <a:avLst/>
          </a:prstGeom>
          <a:noFill/>
        </p:spPr>
        <p:txBody>
          <a:bodyPr wrap="square" rtlCol="0">
            <a:spAutoFit/>
          </a:bodyPr>
          <a:lstStyle/>
          <a:p>
            <a:r>
              <a:rPr lang="en-CA" sz="1400" i="1" dirty="0"/>
              <a:t>Initial </a:t>
            </a:r>
          </a:p>
          <a:p>
            <a:r>
              <a:rPr lang="en-CA" sz="1400" i="1" dirty="0"/>
              <a:t>Linear Regression</a:t>
            </a:r>
          </a:p>
        </p:txBody>
      </p:sp>
      <p:sp>
        <p:nvSpPr>
          <p:cNvPr id="66" name="Rectangle 65">
            <a:extLst>
              <a:ext uri="{FF2B5EF4-FFF2-40B4-BE49-F238E27FC236}">
                <a16:creationId xmlns:a16="http://schemas.microsoft.com/office/drawing/2014/main" id="{022F72F3-0FE0-53DC-993B-106AECF4B2E4}"/>
              </a:ext>
            </a:extLst>
          </p:cNvPr>
          <p:cNvSpPr/>
          <p:nvPr/>
        </p:nvSpPr>
        <p:spPr>
          <a:xfrm>
            <a:off x="749300" y="3536722"/>
            <a:ext cx="3054424" cy="3016474"/>
          </a:xfrm>
          <a:prstGeom prst="rect">
            <a:avLst/>
          </a:prstGeom>
          <a:no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TextBox 66">
            <a:extLst>
              <a:ext uri="{FF2B5EF4-FFF2-40B4-BE49-F238E27FC236}">
                <a16:creationId xmlns:a16="http://schemas.microsoft.com/office/drawing/2014/main" id="{6DFCC208-071D-820C-23ED-CF8F89A063EF}"/>
              </a:ext>
            </a:extLst>
          </p:cNvPr>
          <p:cNvSpPr txBox="1"/>
          <p:nvPr/>
        </p:nvSpPr>
        <p:spPr>
          <a:xfrm>
            <a:off x="318019" y="4701420"/>
            <a:ext cx="868494" cy="369332"/>
          </a:xfrm>
          <a:prstGeom prst="rect">
            <a:avLst/>
          </a:prstGeom>
          <a:solidFill>
            <a:schemeClr val="bg1"/>
          </a:solidFill>
          <a:ln w="19050">
            <a:solidFill>
              <a:srgbClr val="C00000"/>
            </a:solidFill>
          </a:ln>
        </p:spPr>
        <p:txBody>
          <a:bodyPr wrap="square" rtlCol="0">
            <a:spAutoFit/>
          </a:bodyPr>
          <a:lstStyle/>
          <a:p>
            <a:pPr algn="ctr"/>
            <a:r>
              <a:rPr lang="en-CA" sz="900" b="1" i="1" dirty="0">
                <a:solidFill>
                  <a:srgbClr val="C00000"/>
                </a:solidFill>
              </a:rPr>
              <a:t>Linear Regression</a:t>
            </a:r>
          </a:p>
        </p:txBody>
      </p:sp>
      <p:sp>
        <p:nvSpPr>
          <p:cNvPr id="68" name="Left Brace 67">
            <a:extLst>
              <a:ext uri="{FF2B5EF4-FFF2-40B4-BE49-F238E27FC236}">
                <a16:creationId xmlns:a16="http://schemas.microsoft.com/office/drawing/2014/main" id="{091EB8F3-8F1F-BF83-83FD-6790F584F441}"/>
              </a:ext>
            </a:extLst>
          </p:cNvPr>
          <p:cNvSpPr/>
          <p:nvPr/>
        </p:nvSpPr>
        <p:spPr>
          <a:xfrm>
            <a:off x="4032745" y="4907863"/>
            <a:ext cx="137830" cy="1207188"/>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69" name="Left Brace 68">
            <a:extLst>
              <a:ext uri="{FF2B5EF4-FFF2-40B4-BE49-F238E27FC236}">
                <a16:creationId xmlns:a16="http://schemas.microsoft.com/office/drawing/2014/main" id="{74DEA959-F167-64FC-55E6-43B66ACE2BEE}"/>
              </a:ext>
            </a:extLst>
          </p:cNvPr>
          <p:cNvSpPr/>
          <p:nvPr/>
        </p:nvSpPr>
        <p:spPr>
          <a:xfrm rot="10800000">
            <a:off x="8782098" y="4902540"/>
            <a:ext cx="137830" cy="1207188"/>
          </a:xfrm>
          <a:prstGeom prst="lef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0" name="TextBox 69">
            <a:extLst>
              <a:ext uri="{FF2B5EF4-FFF2-40B4-BE49-F238E27FC236}">
                <a16:creationId xmlns:a16="http://schemas.microsoft.com/office/drawing/2014/main" id="{D80CF1B8-9D91-52B8-0B5C-C6B305BA723B}"/>
              </a:ext>
            </a:extLst>
          </p:cNvPr>
          <p:cNvSpPr txBox="1"/>
          <p:nvPr/>
        </p:nvSpPr>
        <p:spPr>
          <a:xfrm>
            <a:off x="5331501" y="5104531"/>
            <a:ext cx="1186673" cy="738664"/>
          </a:xfrm>
          <a:prstGeom prst="rect">
            <a:avLst/>
          </a:prstGeom>
          <a:noFill/>
        </p:spPr>
        <p:txBody>
          <a:bodyPr wrap="square" rtlCol="0">
            <a:spAutoFit/>
          </a:bodyPr>
          <a:lstStyle/>
          <a:p>
            <a:r>
              <a:rPr lang="en-CA" sz="1400" i="1" dirty="0"/>
              <a:t>55 features; large coefficients</a:t>
            </a:r>
          </a:p>
        </p:txBody>
      </p:sp>
      <p:sp>
        <p:nvSpPr>
          <p:cNvPr id="72" name="Isosceles Triangle 71">
            <a:extLst>
              <a:ext uri="{FF2B5EF4-FFF2-40B4-BE49-F238E27FC236}">
                <a16:creationId xmlns:a16="http://schemas.microsoft.com/office/drawing/2014/main" id="{86ABA89F-BE5F-6396-B281-53A5A2FB2EC2}"/>
              </a:ext>
            </a:extLst>
          </p:cNvPr>
          <p:cNvSpPr/>
          <p:nvPr/>
        </p:nvSpPr>
        <p:spPr>
          <a:xfrm rot="5400000">
            <a:off x="5979083" y="5407401"/>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3" name="Isosceles Triangle 72">
            <a:extLst>
              <a:ext uri="{FF2B5EF4-FFF2-40B4-BE49-F238E27FC236}">
                <a16:creationId xmlns:a16="http://schemas.microsoft.com/office/drawing/2014/main" id="{CCF7D87B-F7E0-427E-9570-B1F782AA8389}"/>
              </a:ext>
            </a:extLst>
          </p:cNvPr>
          <p:cNvSpPr/>
          <p:nvPr/>
        </p:nvSpPr>
        <p:spPr>
          <a:xfrm rot="5400000">
            <a:off x="7026467" y="5407401"/>
            <a:ext cx="1083627" cy="181039"/>
          </a:xfrm>
          <a:prstGeom prst="triangl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4" name="TextBox 73">
            <a:extLst>
              <a:ext uri="{FF2B5EF4-FFF2-40B4-BE49-F238E27FC236}">
                <a16:creationId xmlns:a16="http://schemas.microsoft.com/office/drawing/2014/main" id="{3A86EEED-7A3A-2C7F-EC27-66C9DE7DD535}"/>
              </a:ext>
            </a:extLst>
          </p:cNvPr>
          <p:cNvSpPr txBox="1"/>
          <p:nvPr/>
        </p:nvSpPr>
        <p:spPr>
          <a:xfrm>
            <a:off x="7658801" y="5193920"/>
            <a:ext cx="1444667" cy="523220"/>
          </a:xfrm>
          <a:prstGeom prst="rect">
            <a:avLst/>
          </a:prstGeom>
          <a:noFill/>
        </p:spPr>
        <p:txBody>
          <a:bodyPr wrap="square" rtlCol="0">
            <a:spAutoFit/>
          </a:bodyPr>
          <a:lstStyle/>
          <a:p>
            <a:r>
              <a:rPr lang="en-CA" sz="1400" i="1" dirty="0"/>
              <a:t>Linear Regression</a:t>
            </a:r>
          </a:p>
        </p:txBody>
      </p:sp>
      <p:sp>
        <p:nvSpPr>
          <p:cNvPr id="75" name="TextBox 74">
            <a:extLst>
              <a:ext uri="{FF2B5EF4-FFF2-40B4-BE49-F238E27FC236}">
                <a16:creationId xmlns:a16="http://schemas.microsoft.com/office/drawing/2014/main" id="{09916B20-055C-61F8-CEEB-45D2FC6C404F}"/>
              </a:ext>
            </a:extLst>
          </p:cNvPr>
          <p:cNvSpPr txBox="1"/>
          <p:nvPr/>
        </p:nvSpPr>
        <p:spPr>
          <a:xfrm>
            <a:off x="4653032" y="1335977"/>
            <a:ext cx="3554689" cy="307777"/>
          </a:xfrm>
          <a:prstGeom prst="rect">
            <a:avLst/>
          </a:prstGeom>
          <a:noFill/>
        </p:spPr>
        <p:txBody>
          <a:bodyPr wrap="square" rtlCol="0">
            <a:spAutoFit/>
          </a:bodyPr>
          <a:lstStyle/>
          <a:p>
            <a:pPr algn="ctr"/>
            <a:r>
              <a:rPr lang="en-CA" sz="1400" b="1" i="1" dirty="0"/>
              <a:t>PROCESS DESCRIPTION</a:t>
            </a:r>
          </a:p>
        </p:txBody>
      </p:sp>
      <p:sp>
        <p:nvSpPr>
          <p:cNvPr id="76" name="Arrow: Curved Down 75">
            <a:extLst>
              <a:ext uri="{FF2B5EF4-FFF2-40B4-BE49-F238E27FC236}">
                <a16:creationId xmlns:a16="http://schemas.microsoft.com/office/drawing/2014/main" id="{BF5D222A-9C8C-9B63-FF58-F9A20866356D}"/>
              </a:ext>
            </a:extLst>
          </p:cNvPr>
          <p:cNvSpPr/>
          <p:nvPr/>
        </p:nvSpPr>
        <p:spPr>
          <a:xfrm rot="5400000">
            <a:off x="8208379" y="5824643"/>
            <a:ext cx="716088" cy="40585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7" name="Arrow: Curved Down 76">
            <a:extLst>
              <a:ext uri="{FF2B5EF4-FFF2-40B4-BE49-F238E27FC236}">
                <a16:creationId xmlns:a16="http://schemas.microsoft.com/office/drawing/2014/main" id="{D2CAB52E-7D38-65E8-7C67-F26EC1D8D6AA}"/>
              </a:ext>
            </a:extLst>
          </p:cNvPr>
          <p:cNvSpPr/>
          <p:nvPr/>
        </p:nvSpPr>
        <p:spPr>
          <a:xfrm rot="16200000">
            <a:off x="7485614" y="5792919"/>
            <a:ext cx="716088" cy="40585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Star: 5 Points 2">
            <a:extLst>
              <a:ext uri="{FF2B5EF4-FFF2-40B4-BE49-F238E27FC236}">
                <a16:creationId xmlns:a16="http://schemas.microsoft.com/office/drawing/2014/main" id="{285A9373-9E59-5139-EBD6-A9E02B51626C}"/>
              </a:ext>
            </a:extLst>
          </p:cNvPr>
          <p:cNvSpPr/>
          <p:nvPr/>
        </p:nvSpPr>
        <p:spPr>
          <a:xfrm>
            <a:off x="6885248" y="5025761"/>
            <a:ext cx="203118" cy="220124"/>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Picture 8">
            <a:extLst>
              <a:ext uri="{FF2B5EF4-FFF2-40B4-BE49-F238E27FC236}">
                <a16:creationId xmlns:a16="http://schemas.microsoft.com/office/drawing/2014/main" id="{5E6FC56E-DBB8-F383-EB60-BE2BE65EC314}"/>
              </a:ext>
            </a:extLst>
          </p:cNvPr>
          <p:cNvPicPr>
            <a:picLocks noChangeAspect="1"/>
          </p:cNvPicPr>
          <p:nvPr/>
        </p:nvPicPr>
        <p:blipFill rotWithShape="1">
          <a:blip r:embed="rId4"/>
          <a:srcRect l="56337"/>
          <a:stretch/>
        </p:blipFill>
        <p:spPr>
          <a:xfrm>
            <a:off x="6027502" y="6346042"/>
            <a:ext cx="304541" cy="266278"/>
          </a:xfrm>
          <a:prstGeom prst="rect">
            <a:avLst/>
          </a:prstGeom>
        </p:spPr>
      </p:pic>
      <p:cxnSp>
        <p:nvCxnSpPr>
          <p:cNvPr id="47" name="Connector: Elbow 46">
            <a:extLst>
              <a:ext uri="{FF2B5EF4-FFF2-40B4-BE49-F238E27FC236}">
                <a16:creationId xmlns:a16="http://schemas.microsoft.com/office/drawing/2014/main" id="{2559F62F-FF8C-95F7-57F6-1CA81A5B57CD}"/>
              </a:ext>
            </a:extLst>
          </p:cNvPr>
          <p:cNvCxnSpPr>
            <a:stCxn id="26" idx="3"/>
            <a:endCxn id="57" idx="1"/>
          </p:cNvCxnSpPr>
          <p:nvPr/>
        </p:nvCxnSpPr>
        <p:spPr>
          <a:xfrm>
            <a:off x="3097568" y="4886086"/>
            <a:ext cx="981550" cy="160946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A0D5F3-1C1A-42C9-6B77-D93BB41D9B5D}"/>
              </a:ext>
            </a:extLst>
          </p:cNvPr>
          <p:cNvCxnSpPr>
            <a:cxnSpLocks/>
            <a:stCxn id="63" idx="3"/>
            <a:endCxn id="57" idx="1"/>
          </p:cNvCxnSpPr>
          <p:nvPr/>
        </p:nvCxnSpPr>
        <p:spPr>
          <a:xfrm>
            <a:off x="2838922" y="6174846"/>
            <a:ext cx="1240196" cy="320700"/>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729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20172"/>
            <a:ext cx="8887093" cy="754062"/>
          </a:xfrm>
        </p:spPr>
        <p:txBody>
          <a:bodyPr>
            <a:noAutofit/>
          </a:bodyPr>
          <a:lstStyle/>
          <a:p>
            <a:r>
              <a:rPr lang="en-CA" sz="3200" dirty="0">
                <a:solidFill>
                  <a:schemeClr val="bg1"/>
                </a:solidFill>
              </a:rPr>
              <a:t>Decision Tree Regressor (with 4 Nodes) Provides 52% Accuracy in </a:t>
            </a:r>
            <a:r>
              <a:rPr lang="en-CA" sz="3200">
                <a:solidFill>
                  <a:schemeClr val="bg1"/>
                </a:solidFill>
              </a:rPr>
              <a:t>2</a:t>
            </a:r>
            <a:r>
              <a:rPr lang="en-CA" sz="3200" baseline="30000">
                <a:solidFill>
                  <a:schemeClr val="bg1"/>
                </a:solidFill>
              </a:rPr>
              <a:t>nd</a:t>
            </a:r>
            <a:r>
              <a:rPr lang="en-CA" sz="3200">
                <a:solidFill>
                  <a:schemeClr val="bg1"/>
                </a:solidFill>
              </a:rPr>
              <a:t> Scenario</a:t>
            </a:r>
            <a:endParaRPr lang="en-CA" sz="3200" dirty="0">
              <a:solidFill>
                <a:schemeClr val="bg1"/>
              </a:solidFill>
            </a:endParaRP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5</a:t>
            </a:fld>
            <a:endParaRPr lang="en-CA"/>
          </a:p>
        </p:txBody>
      </p:sp>
      <p:sp>
        <p:nvSpPr>
          <p:cNvPr id="14" name="TextBox 13">
            <a:extLst>
              <a:ext uri="{FF2B5EF4-FFF2-40B4-BE49-F238E27FC236}">
                <a16:creationId xmlns:a16="http://schemas.microsoft.com/office/drawing/2014/main" id="{B16C2823-F136-E70C-AD7E-25A0EC3D16D1}"/>
              </a:ext>
            </a:extLst>
          </p:cNvPr>
          <p:cNvSpPr txBox="1"/>
          <p:nvPr/>
        </p:nvSpPr>
        <p:spPr>
          <a:xfrm>
            <a:off x="422619" y="1551937"/>
            <a:ext cx="1709809" cy="1015663"/>
          </a:xfrm>
          <a:prstGeom prst="rect">
            <a:avLst/>
          </a:prstGeom>
          <a:noFill/>
        </p:spPr>
        <p:txBody>
          <a:bodyPr wrap="square" rtlCol="0">
            <a:spAutoFit/>
          </a:bodyPr>
          <a:lstStyle/>
          <a:p>
            <a:pPr algn="ctr"/>
            <a:r>
              <a:rPr lang="en-CA" sz="2000" b="1" dirty="0">
                <a:solidFill>
                  <a:schemeClr val="accent2"/>
                </a:solidFill>
              </a:rPr>
              <a:t>28 Independent Features</a:t>
            </a:r>
          </a:p>
        </p:txBody>
      </p:sp>
      <p:sp>
        <p:nvSpPr>
          <p:cNvPr id="15" name="TextBox 14">
            <a:extLst>
              <a:ext uri="{FF2B5EF4-FFF2-40B4-BE49-F238E27FC236}">
                <a16:creationId xmlns:a16="http://schemas.microsoft.com/office/drawing/2014/main" id="{715ADEE4-E178-984D-0944-4FB6C8288073}"/>
              </a:ext>
            </a:extLst>
          </p:cNvPr>
          <p:cNvSpPr txBox="1"/>
          <p:nvPr/>
        </p:nvSpPr>
        <p:spPr>
          <a:xfrm>
            <a:off x="313367" y="5028822"/>
            <a:ext cx="2006126" cy="1631216"/>
          </a:xfrm>
          <a:prstGeom prst="rect">
            <a:avLst/>
          </a:prstGeom>
          <a:noFill/>
        </p:spPr>
        <p:txBody>
          <a:bodyPr wrap="square" rtlCol="0">
            <a:spAutoFit/>
          </a:bodyPr>
          <a:lstStyle/>
          <a:p>
            <a:pPr algn="ctr"/>
            <a:r>
              <a:rPr lang="en-CA" sz="2000" b="1" dirty="0">
                <a:solidFill>
                  <a:sysClr val="windowText" lastClr="000000"/>
                </a:solidFill>
              </a:rPr>
              <a:t>124 Independent Features &amp; </a:t>
            </a:r>
            <a:r>
              <a:rPr lang="en-CA" sz="2000" b="1" dirty="0">
                <a:solidFill>
                  <a:schemeClr val="accent4"/>
                </a:solidFill>
              </a:rPr>
              <a:t>Removed Outliers</a:t>
            </a:r>
          </a:p>
        </p:txBody>
      </p:sp>
      <p:sp>
        <p:nvSpPr>
          <p:cNvPr id="19" name="TextBox 18">
            <a:extLst>
              <a:ext uri="{FF2B5EF4-FFF2-40B4-BE49-F238E27FC236}">
                <a16:creationId xmlns:a16="http://schemas.microsoft.com/office/drawing/2014/main" id="{6DC8779F-9DD4-3FD7-E720-A692EDA0A14A}"/>
              </a:ext>
            </a:extLst>
          </p:cNvPr>
          <p:cNvSpPr txBox="1"/>
          <p:nvPr/>
        </p:nvSpPr>
        <p:spPr>
          <a:xfrm>
            <a:off x="6587310" y="1973298"/>
            <a:ext cx="1680748"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Train Score: 35%</a:t>
            </a:r>
          </a:p>
          <a:p>
            <a:pPr algn="ctr"/>
            <a:r>
              <a:rPr lang="en-CA" sz="1400" b="1" i="1" u="sng" dirty="0">
                <a:solidFill>
                  <a:schemeClr val="accent2"/>
                </a:solidFill>
              </a:rPr>
              <a:t>Test Score: 35% </a:t>
            </a:r>
          </a:p>
        </p:txBody>
      </p:sp>
      <p:sp>
        <p:nvSpPr>
          <p:cNvPr id="20" name="TextBox 19">
            <a:extLst>
              <a:ext uri="{FF2B5EF4-FFF2-40B4-BE49-F238E27FC236}">
                <a16:creationId xmlns:a16="http://schemas.microsoft.com/office/drawing/2014/main" id="{8AADF9C2-EE1F-2A00-53DA-2FDEE75B17EA}"/>
              </a:ext>
            </a:extLst>
          </p:cNvPr>
          <p:cNvSpPr txBox="1"/>
          <p:nvPr/>
        </p:nvSpPr>
        <p:spPr>
          <a:xfrm>
            <a:off x="6587310" y="3780627"/>
            <a:ext cx="1680748" cy="523220"/>
          </a:xfrm>
          <a:prstGeom prst="rect">
            <a:avLst/>
          </a:prstGeom>
          <a:noFill/>
          <a:ln w="28575">
            <a:solidFill>
              <a:schemeClr val="tx1"/>
            </a:solidFill>
          </a:ln>
        </p:spPr>
        <p:txBody>
          <a:bodyPr wrap="square" rtlCol="0">
            <a:spAutoFit/>
          </a:bodyPr>
          <a:lstStyle/>
          <a:p>
            <a:pPr algn="ctr"/>
            <a:r>
              <a:rPr lang="en-CA" sz="1400" b="1" i="1" u="sng" dirty="0"/>
              <a:t>Train Score: 55%</a:t>
            </a:r>
          </a:p>
          <a:p>
            <a:pPr algn="ctr"/>
            <a:r>
              <a:rPr lang="en-CA" sz="1400" b="1" i="1" u="sng" dirty="0"/>
              <a:t>Test Score: 52% </a:t>
            </a:r>
          </a:p>
        </p:txBody>
      </p:sp>
      <p:sp>
        <p:nvSpPr>
          <p:cNvPr id="23" name="TextBox 22">
            <a:extLst>
              <a:ext uri="{FF2B5EF4-FFF2-40B4-BE49-F238E27FC236}">
                <a16:creationId xmlns:a16="http://schemas.microsoft.com/office/drawing/2014/main" id="{A51A45A8-005D-F6AE-1D8E-1ADA0A409015}"/>
              </a:ext>
            </a:extLst>
          </p:cNvPr>
          <p:cNvSpPr txBox="1"/>
          <p:nvPr/>
        </p:nvSpPr>
        <p:spPr>
          <a:xfrm>
            <a:off x="313367" y="3481865"/>
            <a:ext cx="2006126" cy="1015663"/>
          </a:xfrm>
          <a:prstGeom prst="rect">
            <a:avLst/>
          </a:prstGeom>
          <a:noFill/>
        </p:spPr>
        <p:txBody>
          <a:bodyPr wrap="square" rtlCol="0">
            <a:spAutoFit/>
          </a:bodyPr>
          <a:lstStyle/>
          <a:p>
            <a:pPr algn="ctr"/>
            <a:r>
              <a:rPr lang="en-CA" sz="2000" b="1" dirty="0">
                <a:solidFill>
                  <a:sysClr val="windowText" lastClr="000000"/>
                </a:solidFill>
              </a:rPr>
              <a:t>124 Independent Features</a:t>
            </a:r>
          </a:p>
        </p:txBody>
      </p:sp>
      <p:sp>
        <p:nvSpPr>
          <p:cNvPr id="24" name="Star: 5 Points 23">
            <a:extLst>
              <a:ext uri="{FF2B5EF4-FFF2-40B4-BE49-F238E27FC236}">
                <a16:creationId xmlns:a16="http://schemas.microsoft.com/office/drawing/2014/main" id="{8CCC3FCE-4DA9-7539-84B8-D1431D0ED4F5}"/>
              </a:ext>
            </a:extLst>
          </p:cNvPr>
          <p:cNvSpPr/>
          <p:nvPr/>
        </p:nvSpPr>
        <p:spPr>
          <a:xfrm>
            <a:off x="457127" y="6045463"/>
            <a:ext cx="203118" cy="220124"/>
          </a:xfrm>
          <a:prstGeom prst="star5">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F1F49560-D893-D746-2E49-914B41CE6C29}"/>
              </a:ext>
            </a:extLst>
          </p:cNvPr>
          <p:cNvSpPr txBox="1"/>
          <p:nvPr/>
        </p:nvSpPr>
        <p:spPr>
          <a:xfrm>
            <a:off x="6587310" y="5666127"/>
            <a:ext cx="1680748" cy="523220"/>
          </a:xfrm>
          <a:prstGeom prst="rect">
            <a:avLst/>
          </a:prstGeom>
          <a:noFill/>
          <a:ln w="28575">
            <a:solidFill>
              <a:schemeClr val="accent2"/>
            </a:solidFill>
          </a:ln>
        </p:spPr>
        <p:txBody>
          <a:bodyPr wrap="square" rtlCol="0">
            <a:spAutoFit/>
          </a:bodyPr>
          <a:lstStyle/>
          <a:p>
            <a:pPr algn="ctr"/>
            <a:r>
              <a:rPr lang="en-CA" sz="1400" b="1" i="1" u="sng" dirty="0">
                <a:solidFill>
                  <a:schemeClr val="accent2"/>
                </a:solidFill>
              </a:rPr>
              <a:t>Train Score: 35%</a:t>
            </a:r>
          </a:p>
          <a:p>
            <a:pPr algn="ctr"/>
            <a:r>
              <a:rPr lang="en-CA" sz="1400" b="1" i="1" u="sng" dirty="0">
                <a:solidFill>
                  <a:schemeClr val="accent2"/>
                </a:solidFill>
              </a:rPr>
              <a:t>Test Score: 35% </a:t>
            </a:r>
          </a:p>
        </p:txBody>
      </p:sp>
      <p:pic>
        <p:nvPicPr>
          <p:cNvPr id="29" name="Picture 28">
            <a:extLst>
              <a:ext uri="{FF2B5EF4-FFF2-40B4-BE49-F238E27FC236}">
                <a16:creationId xmlns:a16="http://schemas.microsoft.com/office/drawing/2014/main" id="{626204D5-BF89-457E-E50C-DD17B3572E22}"/>
              </a:ext>
            </a:extLst>
          </p:cNvPr>
          <p:cNvPicPr>
            <a:picLocks noChangeAspect="1"/>
          </p:cNvPicPr>
          <p:nvPr/>
        </p:nvPicPr>
        <p:blipFill>
          <a:blip r:embed="rId4"/>
          <a:stretch>
            <a:fillRect/>
          </a:stretch>
        </p:blipFill>
        <p:spPr>
          <a:xfrm>
            <a:off x="2627710" y="1381119"/>
            <a:ext cx="3204916" cy="1749387"/>
          </a:xfrm>
          <a:prstGeom prst="rect">
            <a:avLst/>
          </a:prstGeom>
        </p:spPr>
      </p:pic>
      <p:pic>
        <p:nvPicPr>
          <p:cNvPr id="31" name="Picture 30">
            <a:extLst>
              <a:ext uri="{FF2B5EF4-FFF2-40B4-BE49-F238E27FC236}">
                <a16:creationId xmlns:a16="http://schemas.microsoft.com/office/drawing/2014/main" id="{D3D21184-38A9-AA0C-E676-EFF504FFF1C3}"/>
              </a:ext>
            </a:extLst>
          </p:cNvPr>
          <p:cNvPicPr>
            <a:picLocks noChangeAspect="1"/>
          </p:cNvPicPr>
          <p:nvPr/>
        </p:nvPicPr>
        <p:blipFill>
          <a:blip r:embed="rId5"/>
          <a:stretch>
            <a:fillRect/>
          </a:stretch>
        </p:blipFill>
        <p:spPr>
          <a:xfrm>
            <a:off x="2627710" y="3189274"/>
            <a:ext cx="3141766" cy="1705925"/>
          </a:xfrm>
          <a:prstGeom prst="rect">
            <a:avLst/>
          </a:prstGeom>
        </p:spPr>
      </p:pic>
      <p:cxnSp>
        <p:nvCxnSpPr>
          <p:cNvPr id="35" name="Straight Connector 34">
            <a:extLst>
              <a:ext uri="{FF2B5EF4-FFF2-40B4-BE49-F238E27FC236}">
                <a16:creationId xmlns:a16="http://schemas.microsoft.com/office/drawing/2014/main" id="{9F81044A-80AB-5BD3-7DD1-2F2EE98DA620}"/>
              </a:ext>
            </a:extLst>
          </p:cNvPr>
          <p:cNvCxnSpPr/>
          <p:nvPr/>
        </p:nvCxnSpPr>
        <p:spPr>
          <a:xfrm>
            <a:off x="489327" y="3119013"/>
            <a:ext cx="7941097"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1228BE1-D65C-58D7-03A3-CB8DE76D2ACD}"/>
              </a:ext>
            </a:extLst>
          </p:cNvPr>
          <p:cNvCxnSpPr/>
          <p:nvPr/>
        </p:nvCxnSpPr>
        <p:spPr>
          <a:xfrm>
            <a:off x="489326" y="4902119"/>
            <a:ext cx="7941097" cy="0"/>
          </a:xfrm>
          <a:prstGeom prst="line">
            <a:avLst/>
          </a:prstGeom>
          <a:ln w="12700">
            <a:solidFill>
              <a:srgbClr val="C00000"/>
            </a:solidFill>
            <a:prstDash val="sysDot"/>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33C719A0-DEBD-BC84-F4B0-037B19C6FFE0}"/>
              </a:ext>
            </a:extLst>
          </p:cNvPr>
          <p:cNvPicPr>
            <a:picLocks noChangeAspect="1"/>
          </p:cNvPicPr>
          <p:nvPr/>
        </p:nvPicPr>
        <p:blipFill rotWithShape="1">
          <a:blip r:embed="rId6"/>
          <a:srcRect r="53335"/>
          <a:stretch/>
        </p:blipFill>
        <p:spPr>
          <a:xfrm>
            <a:off x="8397417" y="3865027"/>
            <a:ext cx="433215" cy="354417"/>
          </a:xfrm>
          <a:prstGeom prst="rect">
            <a:avLst/>
          </a:prstGeom>
        </p:spPr>
      </p:pic>
      <p:pic>
        <p:nvPicPr>
          <p:cNvPr id="39" name="Picture 38">
            <a:extLst>
              <a:ext uri="{FF2B5EF4-FFF2-40B4-BE49-F238E27FC236}">
                <a16:creationId xmlns:a16="http://schemas.microsoft.com/office/drawing/2014/main" id="{A14E6820-053E-02AB-CE10-991A687BB0B9}"/>
              </a:ext>
            </a:extLst>
          </p:cNvPr>
          <p:cNvPicPr>
            <a:picLocks noChangeAspect="1"/>
          </p:cNvPicPr>
          <p:nvPr/>
        </p:nvPicPr>
        <p:blipFill rotWithShape="1">
          <a:blip r:embed="rId6"/>
          <a:srcRect l="56337"/>
          <a:stretch/>
        </p:blipFill>
        <p:spPr>
          <a:xfrm>
            <a:off x="8397417" y="2116927"/>
            <a:ext cx="304541" cy="266278"/>
          </a:xfrm>
          <a:prstGeom prst="rect">
            <a:avLst/>
          </a:prstGeom>
        </p:spPr>
      </p:pic>
      <p:pic>
        <p:nvPicPr>
          <p:cNvPr id="41" name="Picture 40">
            <a:extLst>
              <a:ext uri="{FF2B5EF4-FFF2-40B4-BE49-F238E27FC236}">
                <a16:creationId xmlns:a16="http://schemas.microsoft.com/office/drawing/2014/main" id="{A7057362-040A-94B6-B231-D8562351C0BE}"/>
              </a:ext>
            </a:extLst>
          </p:cNvPr>
          <p:cNvPicPr>
            <a:picLocks noChangeAspect="1"/>
          </p:cNvPicPr>
          <p:nvPr/>
        </p:nvPicPr>
        <p:blipFill>
          <a:blip r:embed="rId7"/>
          <a:stretch>
            <a:fillRect/>
          </a:stretch>
        </p:blipFill>
        <p:spPr>
          <a:xfrm>
            <a:off x="2663558" y="4978935"/>
            <a:ext cx="3141766" cy="1730988"/>
          </a:xfrm>
          <a:prstGeom prst="rect">
            <a:avLst/>
          </a:prstGeom>
        </p:spPr>
      </p:pic>
      <p:pic>
        <p:nvPicPr>
          <p:cNvPr id="42" name="Picture 41">
            <a:extLst>
              <a:ext uri="{FF2B5EF4-FFF2-40B4-BE49-F238E27FC236}">
                <a16:creationId xmlns:a16="http://schemas.microsoft.com/office/drawing/2014/main" id="{112D1DC4-D5F6-6005-A0E4-CB2E882F9FEB}"/>
              </a:ext>
            </a:extLst>
          </p:cNvPr>
          <p:cNvPicPr>
            <a:picLocks noChangeAspect="1"/>
          </p:cNvPicPr>
          <p:nvPr/>
        </p:nvPicPr>
        <p:blipFill rotWithShape="1">
          <a:blip r:embed="rId6"/>
          <a:srcRect l="56337"/>
          <a:stretch/>
        </p:blipFill>
        <p:spPr>
          <a:xfrm>
            <a:off x="8399756" y="5765110"/>
            <a:ext cx="304541" cy="266278"/>
          </a:xfrm>
          <a:prstGeom prst="rect">
            <a:avLst/>
          </a:prstGeom>
        </p:spPr>
      </p:pic>
    </p:spTree>
    <p:extLst>
      <p:ext uri="{BB962C8B-B14F-4D97-AF65-F5344CB8AC3E}">
        <p14:creationId xmlns:p14="http://schemas.microsoft.com/office/powerpoint/2010/main" val="2822148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C394A6C-0273-16E3-5006-DEF757576BD4}"/>
              </a:ext>
            </a:extLst>
          </p:cNvPr>
          <p:cNvGrpSpPr/>
          <p:nvPr/>
        </p:nvGrpSpPr>
        <p:grpSpPr>
          <a:xfrm>
            <a:off x="0" y="-9525"/>
            <a:ext cx="9144004" cy="1345501"/>
            <a:chOff x="0" y="-9525"/>
            <a:chExt cx="9144004" cy="1345501"/>
          </a:xfrm>
        </p:grpSpPr>
        <p:pic>
          <p:nvPicPr>
            <p:cNvPr id="5" name="Picture 4" descr="A group of glasses of beer next to a barrel&#10;&#10;Description automatically generated">
              <a:extLst>
                <a:ext uri="{FF2B5EF4-FFF2-40B4-BE49-F238E27FC236}">
                  <a16:creationId xmlns:a16="http://schemas.microsoft.com/office/drawing/2014/main" id="{5FCCBEF3-084E-30BD-69A6-66F4082760DF}"/>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1613250" y="-1622775"/>
              <a:ext cx="1345501" cy="4572002"/>
            </a:xfrm>
            <a:prstGeom prst="rect">
              <a:avLst/>
            </a:prstGeom>
          </p:spPr>
        </p:pic>
        <p:pic>
          <p:nvPicPr>
            <p:cNvPr id="6" name="Picture 5" descr="A group of glasses of beer next to a barrel&#10;&#10;Description automatically generated">
              <a:extLst>
                <a:ext uri="{FF2B5EF4-FFF2-40B4-BE49-F238E27FC236}">
                  <a16:creationId xmlns:a16="http://schemas.microsoft.com/office/drawing/2014/main" id="{A235DD66-457F-CB85-4B74-7118A0FC8CED}"/>
                </a:ext>
              </a:extLst>
            </p:cNvPr>
            <p:cNvPicPr>
              <a:picLocks noChangeAspect="1"/>
            </p:cNvPicPr>
            <p:nvPr/>
          </p:nvPicPr>
          <p:blipFill rotWithShape="1">
            <a:blip r:embed="rId3">
              <a:extLst>
                <a:ext uri="{28A0092B-C50C-407E-A947-70E740481C1C}">
                  <a14:useLocalDpi xmlns:a14="http://schemas.microsoft.com/office/drawing/2010/main" val="0"/>
                </a:ext>
              </a:extLst>
            </a:blip>
            <a:srcRect l="86905" t="-1" r="-1" b="33333"/>
            <a:stretch/>
          </p:blipFill>
          <p:spPr>
            <a:xfrm rot="16200000">
              <a:off x="6185252" y="-1622775"/>
              <a:ext cx="1345501" cy="4572002"/>
            </a:xfrm>
            <a:prstGeom prst="rect">
              <a:avLst/>
            </a:prstGeom>
          </p:spPr>
        </p:pic>
      </p:grpSp>
      <p:sp>
        <p:nvSpPr>
          <p:cNvPr id="2" name="Title 1">
            <a:extLst>
              <a:ext uri="{FF2B5EF4-FFF2-40B4-BE49-F238E27FC236}">
                <a16:creationId xmlns:a16="http://schemas.microsoft.com/office/drawing/2014/main" id="{13EBFBAB-7D21-FC7F-0D14-3DF13D7305AF}"/>
              </a:ext>
            </a:extLst>
          </p:cNvPr>
          <p:cNvSpPr>
            <a:spLocks noGrp="1"/>
          </p:cNvSpPr>
          <p:nvPr>
            <p:ph type="title"/>
          </p:nvPr>
        </p:nvSpPr>
        <p:spPr>
          <a:xfrm>
            <a:off x="628649" y="320172"/>
            <a:ext cx="8887093" cy="754062"/>
          </a:xfrm>
        </p:spPr>
        <p:txBody>
          <a:bodyPr>
            <a:noAutofit/>
          </a:bodyPr>
          <a:lstStyle/>
          <a:p>
            <a:r>
              <a:rPr lang="en-CA" sz="3200" dirty="0">
                <a:solidFill>
                  <a:schemeClr val="bg1"/>
                </a:solidFill>
              </a:rPr>
              <a:t>Conclusions &amp; Next Steps</a:t>
            </a:r>
          </a:p>
        </p:txBody>
      </p:sp>
      <p:sp>
        <p:nvSpPr>
          <p:cNvPr id="4" name="Slide Number Placeholder 3">
            <a:extLst>
              <a:ext uri="{FF2B5EF4-FFF2-40B4-BE49-F238E27FC236}">
                <a16:creationId xmlns:a16="http://schemas.microsoft.com/office/drawing/2014/main" id="{75AA816B-8F97-9D08-763A-AEE33454C648}"/>
              </a:ext>
            </a:extLst>
          </p:cNvPr>
          <p:cNvSpPr>
            <a:spLocks noGrp="1"/>
          </p:cNvSpPr>
          <p:nvPr>
            <p:ph type="sldNum" sz="quarter" idx="12"/>
          </p:nvPr>
        </p:nvSpPr>
        <p:spPr/>
        <p:txBody>
          <a:bodyPr/>
          <a:lstStyle/>
          <a:p>
            <a:fld id="{E32D28F8-53AE-4234-9393-E5F6E52213FC}" type="slidenum">
              <a:rPr lang="en-CA" smtClean="0"/>
              <a:t>6</a:t>
            </a:fld>
            <a:endParaRPr lang="en-CA"/>
          </a:p>
        </p:txBody>
      </p:sp>
      <p:sp>
        <p:nvSpPr>
          <p:cNvPr id="3" name="TextBox 2">
            <a:extLst>
              <a:ext uri="{FF2B5EF4-FFF2-40B4-BE49-F238E27FC236}">
                <a16:creationId xmlns:a16="http://schemas.microsoft.com/office/drawing/2014/main" id="{7165780A-0C70-471C-ABBF-03F53FB96022}"/>
              </a:ext>
            </a:extLst>
          </p:cNvPr>
          <p:cNvSpPr txBox="1"/>
          <p:nvPr/>
        </p:nvSpPr>
        <p:spPr>
          <a:xfrm>
            <a:off x="513984" y="1799261"/>
            <a:ext cx="8052236" cy="4524315"/>
          </a:xfrm>
          <a:prstGeom prst="rect">
            <a:avLst/>
          </a:prstGeom>
          <a:noFill/>
        </p:spPr>
        <p:txBody>
          <a:bodyPr wrap="square" rtlCol="0">
            <a:spAutoFit/>
          </a:bodyPr>
          <a:lstStyle/>
          <a:p>
            <a:r>
              <a:rPr lang="en-CA" b="1" dirty="0">
                <a:solidFill>
                  <a:schemeClr val="accent2"/>
                </a:solidFill>
              </a:rPr>
              <a:t>Decision tree regressor (before removing outliers) gives the best accuracy result of 52% </a:t>
            </a:r>
          </a:p>
          <a:p>
            <a:endParaRPr lang="en-CA" b="1" dirty="0"/>
          </a:p>
          <a:p>
            <a:endParaRPr lang="en-CA" b="1" dirty="0"/>
          </a:p>
          <a:p>
            <a:r>
              <a:rPr lang="en-CA" b="1" dirty="0"/>
              <a:t>However, I would generally expect higher accuracy (70-80%) given the good amount and relevancy of the independent features available to us</a:t>
            </a:r>
          </a:p>
          <a:p>
            <a:endParaRPr lang="en-CA" b="1" dirty="0"/>
          </a:p>
          <a:p>
            <a:endParaRPr lang="en-CA" b="1" dirty="0"/>
          </a:p>
          <a:p>
            <a:r>
              <a:rPr lang="en-CA" b="1" dirty="0">
                <a:solidFill>
                  <a:schemeClr val="accent2"/>
                </a:solidFill>
              </a:rPr>
              <a:t>Next steps – explore other available regressor models attempting to identify one with a higher test score</a:t>
            </a:r>
          </a:p>
          <a:p>
            <a:endParaRPr lang="en-CA" b="1" dirty="0">
              <a:solidFill>
                <a:schemeClr val="accent2"/>
              </a:solidFill>
            </a:endParaRPr>
          </a:p>
          <a:p>
            <a:endParaRPr lang="en-CA" b="1" dirty="0">
              <a:solidFill>
                <a:schemeClr val="accent2"/>
              </a:solidFill>
            </a:endParaRPr>
          </a:p>
          <a:p>
            <a:r>
              <a:rPr lang="en-CA" b="1" dirty="0"/>
              <a:t>Optimize hyperparameters of other available regressor models to tune up their performance </a:t>
            </a:r>
          </a:p>
          <a:p>
            <a:endParaRPr lang="en-CA" b="1" dirty="0"/>
          </a:p>
          <a:p>
            <a:endParaRPr lang="en-CA" b="1" dirty="0"/>
          </a:p>
        </p:txBody>
      </p:sp>
      <p:cxnSp>
        <p:nvCxnSpPr>
          <p:cNvPr id="8" name="Straight Connector 7">
            <a:extLst>
              <a:ext uri="{FF2B5EF4-FFF2-40B4-BE49-F238E27FC236}">
                <a16:creationId xmlns:a16="http://schemas.microsoft.com/office/drawing/2014/main" id="{C0937969-04A9-A2F8-E0F3-60EDDF77ABAC}"/>
              </a:ext>
            </a:extLst>
          </p:cNvPr>
          <p:cNvCxnSpPr>
            <a:cxnSpLocks/>
          </p:cNvCxnSpPr>
          <p:nvPr/>
        </p:nvCxnSpPr>
        <p:spPr>
          <a:xfrm>
            <a:off x="585045" y="2688215"/>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100C721-2816-8468-000D-F357792C47DE}"/>
              </a:ext>
            </a:extLst>
          </p:cNvPr>
          <p:cNvCxnSpPr>
            <a:cxnSpLocks/>
          </p:cNvCxnSpPr>
          <p:nvPr/>
        </p:nvCxnSpPr>
        <p:spPr>
          <a:xfrm>
            <a:off x="628649" y="3805256"/>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8E0ECAD-13EF-3209-9ABD-B8B93DFA6C4F}"/>
              </a:ext>
            </a:extLst>
          </p:cNvPr>
          <p:cNvCxnSpPr>
            <a:cxnSpLocks/>
          </p:cNvCxnSpPr>
          <p:nvPr/>
        </p:nvCxnSpPr>
        <p:spPr>
          <a:xfrm>
            <a:off x="628649" y="4872056"/>
            <a:ext cx="7736573" cy="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33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9383</TotalTime>
  <Words>800</Words>
  <Application>Microsoft Office PowerPoint</Application>
  <PresentationFormat>On-screen Show (4:3)</PresentationFormat>
  <Paragraphs>106</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vt:lpstr>
      <vt:lpstr>Arial</vt:lpstr>
      <vt:lpstr>Calibri</vt:lpstr>
      <vt:lpstr>Courier New</vt:lpstr>
      <vt:lpstr>Noto Serif</vt:lpstr>
      <vt:lpstr>Office Theme</vt:lpstr>
      <vt:lpstr>Austin, TX - House Listings</vt:lpstr>
      <vt:lpstr>Austin 20-Year Home Price Index Growth Is Comparable to the U.S. Average</vt:lpstr>
      <vt:lpstr>Housing Properties Clustered Around Austin Based on Their Price Bracket</vt:lpstr>
      <vt:lpstr>Removing Outliers Moved Linear Regression Train &amp; Test Scores Closer Together and Adjusted Magnitudes of the Coefficients</vt:lpstr>
      <vt:lpstr>Two Linear Regression Iterations Resulted in Accuracy of ~30%</vt:lpstr>
      <vt:lpstr>Decision Tree Regressor (with 4 Nodes) Provides 52% Accuracy in 2nd Scenario</vt:lpstr>
      <vt:lpstr>Conclusions &amp;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BEER INDUSTRY</dc:title>
  <dc:creator>Nina Sysoeva</dc:creator>
  <cp:lastModifiedBy>Nina Sysoeva</cp:lastModifiedBy>
  <cp:revision>67</cp:revision>
  <dcterms:created xsi:type="dcterms:W3CDTF">2023-12-26T00:31:34Z</dcterms:created>
  <dcterms:modified xsi:type="dcterms:W3CDTF">2024-01-18T07:07:56Z</dcterms:modified>
</cp:coreProperties>
</file>